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 id="2147483659" r:id="rId3"/>
    <p:sldMasterId id="2147483663" r:id="rId4"/>
  </p:sldMasterIdLst>
  <p:notesMasterIdLst>
    <p:notesMasterId r:id="rId46"/>
  </p:notesMasterIdLst>
  <p:sldIdLst>
    <p:sldId id="256" r:id="rId5"/>
    <p:sldId id="257" r:id="rId6"/>
    <p:sldId id="29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97"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301" r:id="rId44"/>
    <p:sldId id="296" r:id="rId45"/>
  </p:sldIdLst>
  <p:sldSz cx="17340263" cy="9753600"/>
  <p:notesSz cx="7010400" cy="9296400"/>
  <p:embeddedFontLst>
    <p:embeddedFont>
      <p:font typeface="Avenir" panose="02000503020000020003" pitchFamily="2" charset="0"/>
      <p:regular r:id="rId47"/>
      <p:italic r:id="rId48"/>
    </p:embeddedFont>
    <p:embeddedFont>
      <p:font typeface="Calibri" panose="020F0502020204030204" pitchFamily="34" charset="0"/>
      <p:regular r:id="rId49"/>
      <p:bold r:id="rId50"/>
      <p:italic r:id="rId51"/>
      <p:boldItalic r:id="rId52"/>
    </p:embeddedFont>
    <p:embeddedFont>
      <p:font typeface="Public Sans" pitchFamily="2" charset="77"/>
      <p:regular r:id="rId53"/>
      <p:italic r:id="rId54"/>
    </p:embeddedFont>
    <p:embeddedFont>
      <p:font typeface="Quattrocento Sans" panose="020B0502050000020003" pitchFamily="34" charset="0"/>
      <p:regular r:id="rId55"/>
      <p:bold r:id="rId56"/>
      <p:italic r:id="rId57"/>
      <p:boldItalic r:id="rId58"/>
    </p:embeddedFont>
    <p:embeddedFont>
      <p:font typeface="Trebuchet MS" panose="020B070302020209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32">
          <p15:clr>
            <a:srgbClr val="A4A3A4"/>
          </p15:clr>
        </p15:guide>
        <p15:guide id="2" pos="533">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iKR2umd0ePTBtIsLcIskqBb2qDK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Atchley - DOLA" initials="" lastIdx="2" clrIdx="0"/>
  <p:cmAuthor id="1" name="JJ Folsom" initials="JF" lastIdx="4" clrIdx="1">
    <p:extLst>
      <p:ext uri="{19B8F6BF-5375-455C-9EA6-DF929625EA0E}">
        <p15:presenceInfo xmlns:p15="http://schemas.microsoft.com/office/powerpoint/2012/main" userId="yiLF1GxWvZHJaYa4nIARbBjmRYyChwyJ3UCc0WrSYv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B7E4"/>
    <a:srgbClr val="EA5E1A"/>
    <a:srgbClr val="001970"/>
    <a:srgbClr val="4A535D"/>
    <a:srgbClr val="01882A"/>
    <a:srgbClr val="C7C9C9"/>
    <a:srgbClr val="C12032"/>
    <a:srgbClr val="523F2C"/>
    <a:srgbClr val="225D38"/>
    <a:srgbClr val="5358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9"/>
    <p:restoredTop sz="73741" autoAdjust="0"/>
  </p:normalViewPr>
  <p:slideViewPr>
    <p:cSldViewPr snapToGrid="0">
      <p:cViewPr varScale="1">
        <p:scale>
          <a:sx n="65" d="100"/>
          <a:sy n="65" d="100"/>
        </p:scale>
        <p:origin x="1896" y="208"/>
      </p:cViewPr>
      <p:guideLst>
        <p:guide orient="horz" pos="2832"/>
        <p:guide pos="533"/>
      </p:guideLst>
    </p:cSldViewPr>
  </p:slideViewPr>
  <p:notesTextViewPr>
    <p:cViewPr>
      <p:scale>
        <a:sx n="3" d="2"/>
        <a:sy n="3" d="2"/>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1.xml"/><Relationship Id="rId61"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5.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67" Type="http://customschemas.google.com/relationships/presentationmetadata" Target="meta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8E66B7-9515-4C08-988B-AD760EB429CD}" type="doc">
      <dgm:prSet loTypeId="urn:microsoft.com/office/officeart/2005/8/layout/default" loCatId="list" qsTypeId="urn:microsoft.com/office/officeart/2005/8/quickstyle/simple1" qsCatId="simple" csTypeId="urn:microsoft.com/office/officeart/2005/8/colors/accent2_2" csCatId="accent2" phldr="1"/>
      <dgm:spPr/>
    </dgm:pt>
    <dgm:pt modelId="{38C6242B-3616-40BB-9D0A-C7871724BAA3}">
      <dgm:prSet phldrT="[Text]" custT="1"/>
      <dgm:spPr/>
      <dgm:t>
        <a:bodyPr lIns="182880" tIns="182880" rIns="182880" bIns="182880" anchor="b"/>
        <a:lstStyle/>
        <a:p>
          <a:pPr>
            <a:spcAft>
              <a:spcPts val="0"/>
            </a:spcAft>
          </a:pPr>
          <a:r>
            <a:rPr lang="en-US" sz="2800" b="1" dirty="0">
              <a:latin typeface="Trebuchet MS" panose="020B0703020202090204" pitchFamily="34" charset="0"/>
            </a:rPr>
            <a:t>Phase I: </a:t>
          </a:r>
        </a:p>
        <a:p>
          <a:pPr>
            <a:spcAft>
              <a:spcPts val="0"/>
            </a:spcAft>
          </a:pPr>
          <a:r>
            <a:rPr lang="en-US" sz="2800" dirty="0">
              <a:latin typeface="Trebuchet MS" panose="020B0703020202090204" pitchFamily="34" charset="0"/>
            </a:rPr>
            <a:t>Visioning</a:t>
          </a:r>
        </a:p>
      </dgm:t>
    </dgm:pt>
    <dgm:pt modelId="{92AEE85C-0FCF-4A7E-9795-CD034ABEF72C}" type="parTrans" cxnId="{CE63F369-2975-49EA-8EC4-101C1D010843}">
      <dgm:prSet/>
      <dgm:spPr/>
      <dgm:t>
        <a:bodyPr/>
        <a:lstStyle/>
        <a:p>
          <a:endParaRPr lang="en-US" sz="1600">
            <a:solidFill>
              <a:schemeClr val="bg1"/>
            </a:solidFill>
          </a:endParaRPr>
        </a:p>
      </dgm:t>
    </dgm:pt>
    <dgm:pt modelId="{56C8B449-B7F1-4C86-9BDA-58974169B3AB}" type="sibTrans" cxnId="{CE63F369-2975-49EA-8EC4-101C1D010843}">
      <dgm:prSet/>
      <dgm:spPr/>
      <dgm:t>
        <a:bodyPr/>
        <a:lstStyle/>
        <a:p>
          <a:endParaRPr lang="en-US" sz="1600">
            <a:solidFill>
              <a:schemeClr val="bg1"/>
            </a:solidFill>
          </a:endParaRPr>
        </a:p>
      </dgm:t>
    </dgm:pt>
    <dgm:pt modelId="{5394E6EA-20A8-4E13-89C9-0022A98C9292}">
      <dgm:prSet phldrT="[Text]" custT="1"/>
      <dgm:spPr>
        <a:solidFill>
          <a:srgbClr val="4A535D"/>
        </a:solidFill>
      </dgm:spPr>
      <dgm:t>
        <a:bodyPr lIns="182880" tIns="182880" rIns="182880" bIns="182880" anchor="b"/>
        <a:lstStyle/>
        <a:p>
          <a:pPr>
            <a:spcAft>
              <a:spcPts val="0"/>
            </a:spcAft>
          </a:pPr>
          <a:r>
            <a:rPr lang="en-US" sz="2800" b="1" dirty="0">
              <a:latin typeface="Trebuchet MS" panose="020B0703020202090204" pitchFamily="34" charset="0"/>
            </a:rPr>
            <a:t>Phase 2: </a:t>
          </a:r>
          <a:r>
            <a:rPr lang="en-US" sz="2800" dirty="0">
              <a:latin typeface="Trebuchet MS" panose="020B0703020202090204" pitchFamily="34" charset="0"/>
            </a:rPr>
            <a:t>Planning &amp; Predevelopment</a:t>
          </a:r>
        </a:p>
      </dgm:t>
    </dgm:pt>
    <dgm:pt modelId="{11A25F09-EEFA-4B34-ADB5-6D415D985103}" type="parTrans" cxnId="{3F38BF09-FC45-420E-AA65-B50DDED704A1}">
      <dgm:prSet/>
      <dgm:spPr/>
      <dgm:t>
        <a:bodyPr/>
        <a:lstStyle/>
        <a:p>
          <a:endParaRPr lang="en-US" sz="1600">
            <a:solidFill>
              <a:schemeClr val="bg1"/>
            </a:solidFill>
          </a:endParaRPr>
        </a:p>
      </dgm:t>
    </dgm:pt>
    <dgm:pt modelId="{CB95D343-95A8-4CB0-86B9-108AEF19978F}" type="sibTrans" cxnId="{3F38BF09-FC45-420E-AA65-B50DDED704A1}">
      <dgm:prSet/>
      <dgm:spPr/>
      <dgm:t>
        <a:bodyPr/>
        <a:lstStyle/>
        <a:p>
          <a:endParaRPr lang="en-US" sz="1600">
            <a:solidFill>
              <a:schemeClr val="bg1"/>
            </a:solidFill>
          </a:endParaRPr>
        </a:p>
      </dgm:t>
    </dgm:pt>
    <dgm:pt modelId="{64A3093F-C7CA-4E8D-BD24-E8B2A9193A10}">
      <dgm:prSet phldrT="[Text]" custT="1"/>
      <dgm:spPr>
        <a:solidFill>
          <a:srgbClr val="001970"/>
        </a:solidFill>
      </dgm:spPr>
      <dgm:t>
        <a:bodyPr lIns="182880" tIns="182880" rIns="182880" bIns="182880" anchor="b"/>
        <a:lstStyle/>
        <a:p>
          <a:pPr>
            <a:spcAft>
              <a:spcPts val="0"/>
            </a:spcAft>
          </a:pPr>
          <a:r>
            <a:rPr lang="en-US" sz="2800" b="1" dirty="0">
              <a:latin typeface="Trebuchet MS" panose="020B0703020202090204" pitchFamily="34" charset="0"/>
            </a:rPr>
            <a:t>Phase 3:</a:t>
          </a:r>
        </a:p>
        <a:p>
          <a:pPr>
            <a:spcAft>
              <a:spcPts val="0"/>
            </a:spcAft>
          </a:pPr>
          <a:r>
            <a:rPr lang="en-US" sz="2800" dirty="0">
              <a:latin typeface="Trebuchet MS" panose="020B0703020202090204" pitchFamily="34" charset="0"/>
            </a:rPr>
            <a:t>Securing Funding</a:t>
          </a:r>
        </a:p>
      </dgm:t>
    </dgm:pt>
    <dgm:pt modelId="{4BD562AF-D6E1-4581-909F-93272B3308BE}" type="parTrans" cxnId="{FCCFF255-B334-490F-B106-C0EA448A53BC}">
      <dgm:prSet/>
      <dgm:spPr/>
      <dgm:t>
        <a:bodyPr/>
        <a:lstStyle/>
        <a:p>
          <a:endParaRPr lang="en-US" sz="1600">
            <a:solidFill>
              <a:schemeClr val="bg1"/>
            </a:solidFill>
          </a:endParaRPr>
        </a:p>
      </dgm:t>
    </dgm:pt>
    <dgm:pt modelId="{7015994A-37D6-45F0-B941-ADA400E1DC08}" type="sibTrans" cxnId="{FCCFF255-B334-490F-B106-C0EA448A53BC}">
      <dgm:prSet/>
      <dgm:spPr/>
      <dgm:t>
        <a:bodyPr/>
        <a:lstStyle/>
        <a:p>
          <a:endParaRPr lang="en-US" sz="1600">
            <a:solidFill>
              <a:schemeClr val="bg1"/>
            </a:solidFill>
          </a:endParaRPr>
        </a:p>
      </dgm:t>
    </dgm:pt>
    <dgm:pt modelId="{3B5AB0B1-E2A1-40DB-82CF-4BEB806B093E}">
      <dgm:prSet phldrT="[Text]" custT="1"/>
      <dgm:spPr>
        <a:solidFill>
          <a:srgbClr val="EA5E1A"/>
        </a:solidFill>
      </dgm:spPr>
      <dgm:t>
        <a:bodyPr lIns="182880" tIns="182880" rIns="182880" bIns="182880" anchor="b"/>
        <a:lstStyle/>
        <a:p>
          <a:pPr>
            <a:spcAft>
              <a:spcPts val="0"/>
            </a:spcAft>
          </a:pPr>
          <a:r>
            <a:rPr lang="en-US" sz="2800" b="1" dirty="0">
              <a:latin typeface="Trebuchet MS" panose="020B0703020202090204" pitchFamily="34" charset="0"/>
            </a:rPr>
            <a:t>Phase 4: </a:t>
          </a:r>
        </a:p>
        <a:p>
          <a:pPr>
            <a:spcAft>
              <a:spcPts val="0"/>
            </a:spcAft>
          </a:pPr>
          <a:r>
            <a:rPr lang="en-US" sz="2800" dirty="0">
              <a:latin typeface="Trebuchet MS" panose="020B0703020202090204" pitchFamily="34" charset="0"/>
            </a:rPr>
            <a:t>Design</a:t>
          </a:r>
        </a:p>
      </dgm:t>
    </dgm:pt>
    <dgm:pt modelId="{6A0132BE-F4A9-434E-A30A-B3C16E267C7D}" type="parTrans" cxnId="{1A2211F8-759D-4271-8AD2-37D0FF50DA66}">
      <dgm:prSet/>
      <dgm:spPr/>
      <dgm:t>
        <a:bodyPr/>
        <a:lstStyle/>
        <a:p>
          <a:endParaRPr lang="en-US" sz="1600">
            <a:solidFill>
              <a:schemeClr val="bg1"/>
            </a:solidFill>
          </a:endParaRPr>
        </a:p>
      </dgm:t>
    </dgm:pt>
    <dgm:pt modelId="{7566176D-C9A3-4C0F-8FA9-5E4238A64084}" type="sibTrans" cxnId="{1A2211F8-759D-4271-8AD2-37D0FF50DA66}">
      <dgm:prSet/>
      <dgm:spPr/>
      <dgm:t>
        <a:bodyPr/>
        <a:lstStyle/>
        <a:p>
          <a:endParaRPr lang="en-US" sz="1600">
            <a:solidFill>
              <a:schemeClr val="bg1"/>
            </a:solidFill>
          </a:endParaRPr>
        </a:p>
      </dgm:t>
    </dgm:pt>
    <dgm:pt modelId="{8AC6E48D-B4F1-41D9-A0E7-B676D715D7B5}">
      <dgm:prSet phldrT="[Text]" custT="1"/>
      <dgm:spPr>
        <a:solidFill>
          <a:srgbClr val="523F2C"/>
        </a:solidFill>
      </dgm:spPr>
      <dgm:t>
        <a:bodyPr lIns="182880" tIns="182880" rIns="182880" bIns="182880" anchor="b"/>
        <a:lstStyle/>
        <a:p>
          <a:pPr>
            <a:spcAft>
              <a:spcPts val="0"/>
            </a:spcAft>
          </a:pPr>
          <a:r>
            <a:rPr lang="en-US" sz="2800" b="1" dirty="0">
              <a:latin typeface="Trebuchet MS" panose="020B0703020202090204" pitchFamily="34" charset="0"/>
            </a:rPr>
            <a:t>Phase 5:</a:t>
          </a:r>
        </a:p>
        <a:p>
          <a:pPr>
            <a:spcAft>
              <a:spcPts val="0"/>
            </a:spcAft>
          </a:pPr>
          <a:r>
            <a:rPr lang="en-US" sz="2800" dirty="0">
              <a:latin typeface="Trebuchet MS" panose="020B0703020202090204" pitchFamily="34" charset="0"/>
            </a:rPr>
            <a:t>Construction</a:t>
          </a:r>
        </a:p>
      </dgm:t>
    </dgm:pt>
    <dgm:pt modelId="{7F5B7992-8D1C-4C95-BB58-3C21A0A0BBB0}" type="parTrans" cxnId="{F5E90980-BAE1-4E79-88D9-AAABC338D9C9}">
      <dgm:prSet/>
      <dgm:spPr/>
      <dgm:t>
        <a:bodyPr/>
        <a:lstStyle/>
        <a:p>
          <a:endParaRPr lang="en-US" sz="1600">
            <a:solidFill>
              <a:schemeClr val="bg1"/>
            </a:solidFill>
          </a:endParaRPr>
        </a:p>
      </dgm:t>
    </dgm:pt>
    <dgm:pt modelId="{E8AA5628-6EBA-4C3E-89FF-68B724844811}" type="sibTrans" cxnId="{F5E90980-BAE1-4E79-88D9-AAABC338D9C9}">
      <dgm:prSet/>
      <dgm:spPr/>
      <dgm:t>
        <a:bodyPr/>
        <a:lstStyle/>
        <a:p>
          <a:endParaRPr lang="en-US" sz="1600">
            <a:solidFill>
              <a:schemeClr val="bg1"/>
            </a:solidFill>
          </a:endParaRPr>
        </a:p>
      </dgm:t>
    </dgm:pt>
    <dgm:pt modelId="{4F13BB4D-3128-404B-8BFC-98A6EE4CB7BE}">
      <dgm:prSet phldrT="[Text]" custT="1"/>
      <dgm:spPr>
        <a:solidFill>
          <a:srgbClr val="5EB7E4"/>
        </a:solidFill>
      </dgm:spPr>
      <dgm:t>
        <a:bodyPr lIns="182880" tIns="182880" rIns="182880" bIns="182880" anchor="b"/>
        <a:lstStyle/>
        <a:p>
          <a:pPr>
            <a:spcAft>
              <a:spcPts val="0"/>
            </a:spcAft>
          </a:pPr>
          <a:r>
            <a:rPr lang="en-US" sz="2800" b="1" dirty="0">
              <a:latin typeface="Trebuchet MS" panose="020B0703020202090204" pitchFamily="34" charset="0"/>
            </a:rPr>
            <a:t>Phase 6:</a:t>
          </a:r>
        </a:p>
        <a:p>
          <a:pPr>
            <a:spcAft>
              <a:spcPts val="0"/>
            </a:spcAft>
          </a:pPr>
          <a:r>
            <a:rPr lang="en-US" sz="2800" dirty="0">
              <a:latin typeface="Trebuchet MS" panose="020B0703020202090204" pitchFamily="34" charset="0"/>
            </a:rPr>
            <a:t>Operations</a:t>
          </a:r>
        </a:p>
      </dgm:t>
    </dgm:pt>
    <dgm:pt modelId="{2139F6F1-2A3E-4F31-A888-3DA47C2321E3}" type="parTrans" cxnId="{525B855A-E31A-4CDF-8FE5-426ED8A8621F}">
      <dgm:prSet/>
      <dgm:spPr/>
      <dgm:t>
        <a:bodyPr/>
        <a:lstStyle/>
        <a:p>
          <a:endParaRPr lang="en-US" sz="1600">
            <a:solidFill>
              <a:schemeClr val="bg1"/>
            </a:solidFill>
          </a:endParaRPr>
        </a:p>
      </dgm:t>
    </dgm:pt>
    <dgm:pt modelId="{772232B9-7701-41B7-810D-CA3BC26FDDD2}" type="sibTrans" cxnId="{525B855A-E31A-4CDF-8FE5-426ED8A8621F}">
      <dgm:prSet/>
      <dgm:spPr/>
      <dgm:t>
        <a:bodyPr/>
        <a:lstStyle/>
        <a:p>
          <a:endParaRPr lang="en-US" sz="1600">
            <a:solidFill>
              <a:schemeClr val="bg1"/>
            </a:solidFill>
          </a:endParaRPr>
        </a:p>
      </dgm:t>
    </dgm:pt>
    <dgm:pt modelId="{995035E3-1B1F-4F49-B22A-CE4DC0BDC825}" type="pres">
      <dgm:prSet presAssocID="{248E66B7-9515-4C08-988B-AD760EB429CD}" presName="diagram" presStyleCnt="0">
        <dgm:presLayoutVars>
          <dgm:dir/>
          <dgm:resizeHandles val="exact"/>
        </dgm:presLayoutVars>
      </dgm:prSet>
      <dgm:spPr/>
    </dgm:pt>
    <dgm:pt modelId="{E80F7E89-6D1D-453E-ABCC-C097AE6D996E}" type="pres">
      <dgm:prSet presAssocID="{38C6242B-3616-40BB-9D0A-C7871724BAA3}" presName="node" presStyleLbl="node1" presStyleIdx="0" presStyleCnt="6" custScaleX="121000" custScaleY="121000">
        <dgm:presLayoutVars>
          <dgm:bulletEnabled val="1"/>
        </dgm:presLayoutVars>
      </dgm:prSet>
      <dgm:spPr/>
    </dgm:pt>
    <dgm:pt modelId="{DB181F1F-2EA9-4157-ACE8-A67A0238C694}" type="pres">
      <dgm:prSet presAssocID="{56C8B449-B7F1-4C86-9BDA-58974169B3AB}" presName="sibTrans" presStyleCnt="0"/>
      <dgm:spPr/>
    </dgm:pt>
    <dgm:pt modelId="{FDE10DBC-FD13-4CBE-B822-51138DD004BF}" type="pres">
      <dgm:prSet presAssocID="{5394E6EA-20A8-4E13-89C9-0022A98C9292}" presName="node" presStyleLbl="node1" presStyleIdx="1" presStyleCnt="6" custScaleX="121000" custScaleY="121000">
        <dgm:presLayoutVars>
          <dgm:bulletEnabled val="1"/>
        </dgm:presLayoutVars>
      </dgm:prSet>
      <dgm:spPr/>
    </dgm:pt>
    <dgm:pt modelId="{A0B82F62-50DE-4204-A34D-9BE2B3EA8046}" type="pres">
      <dgm:prSet presAssocID="{CB95D343-95A8-4CB0-86B9-108AEF19978F}" presName="sibTrans" presStyleCnt="0"/>
      <dgm:spPr/>
    </dgm:pt>
    <dgm:pt modelId="{3788FF5F-8BAF-44F0-8B54-EB401DA3D964}" type="pres">
      <dgm:prSet presAssocID="{64A3093F-C7CA-4E8D-BD24-E8B2A9193A10}" presName="node" presStyleLbl="node1" presStyleIdx="2" presStyleCnt="6" custScaleX="121000" custScaleY="121000">
        <dgm:presLayoutVars>
          <dgm:bulletEnabled val="1"/>
        </dgm:presLayoutVars>
      </dgm:prSet>
      <dgm:spPr/>
    </dgm:pt>
    <dgm:pt modelId="{31FD1652-6B1D-420A-99E4-3D72BDA385F2}" type="pres">
      <dgm:prSet presAssocID="{7015994A-37D6-45F0-B941-ADA400E1DC08}" presName="sibTrans" presStyleCnt="0"/>
      <dgm:spPr/>
    </dgm:pt>
    <dgm:pt modelId="{A7C6CE11-5B5F-4C9F-A830-54DB016FC975}" type="pres">
      <dgm:prSet presAssocID="{3B5AB0B1-E2A1-40DB-82CF-4BEB806B093E}" presName="node" presStyleLbl="node1" presStyleIdx="3" presStyleCnt="6" custScaleX="121000" custScaleY="121000">
        <dgm:presLayoutVars>
          <dgm:bulletEnabled val="1"/>
        </dgm:presLayoutVars>
      </dgm:prSet>
      <dgm:spPr/>
    </dgm:pt>
    <dgm:pt modelId="{34C8E9E5-7D01-4ECD-9B17-E2B7130863CA}" type="pres">
      <dgm:prSet presAssocID="{7566176D-C9A3-4C0F-8FA9-5E4238A64084}" presName="sibTrans" presStyleCnt="0"/>
      <dgm:spPr/>
    </dgm:pt>
    <dgm:pt modelId="{D9014E09-A4C2-4B0C-B6A2-9B6A190490A7}" type="pres">
      <dgm:prSet presAssocID="{8AC6E48D-B4F1-41D9-A0E7-B676D715D7B5}" presName="node" presStyleLbl="node1" presStyleIdx="4" presStyleCnt="6" custScaleX="121000" custScaleY="121000">
        <dgm:presLayoutVars>
          <dgm:bulletEnabled val="1"/>
        </dgm:presLayoutVars>
      </dgm:prSet>
      <dgm:spPr/>
    </dgm:pt>
    <dgm:pt modelId="{B8B3C37A-078F-4AAB-A195-8E06C86CED45}" type="pres">
      <dgm:prSet presAssocID="{E8AA5628-6EBA-4C3E-89FF-68B724844811}" presName="sibTrans" presStyleCnt="0"/>
      <dgm:spPr/>
    </dgm:pt>
    <dgm:pt modelId="{73E6208E-B6A2-4158-880B-71290911D829}" type="pres">
      <dgm:prSet presAssocID="{4F13BB4D-3128-404B-8BFC-98A6EE4CB7BE}" presName="node" presStyleLbl="node1" presStyleIdx="5" presStyleCnt="6" custScaleX="121000" custScaleY="121000">
        <dgm:presLayoutVars>
          <dgm:bulletEnabled val="1"/>
        </dgm:presLayoutVars>
      </dgm:prSet>
      <dgm:spPr/>
    </dgm:pt>
  </dgm:ptLst>
  <dgm:cxnLst>
    <dgm:cxn modelId="{3F38BF09-FC45-420E-AA65-B50DDED704A1}" srcId="{248E66B7-9515-4C08-988B-AD760EB429CD}" destId="{5394E6EA-20A8-4E13-89C9-0022A98C9292}" srcOrd="1" destOrd="0" parTransId="{11A25F09-EEFA-4B34-ADB5-6D415D985103}" sibTransId="{CB95D343-95A8-4CB0-86B9-108AEF19978F}"/>
    <dgm:cxn modelId="{17057F3E-75C9-4A24-AFFE-3AD69E1C6289}" type="presOf" srcId="{64A3093F-C7CA-4E8D-BD24-E8B2A9193A10}" destId="{3788FF5F-8BAF-44F0-8B54-EB401DA3D964}" srcOrd="0" destOrd="0" presId="urn:microsoft.com/office/officeart/2005/8/layout/default"/>
    <dgm:cxn modelId="{FCCFF255-B334-490F-B106-C0EA448A53BC}" srcId="{248E66B7-9515-4C08-988B-AD760EB429CD}" destId="{64A3093F-C7CA-4E8D-BD24-E8B2A9193A10}" srcOrd="2" destOrd="0" parTransId="{4BD562AF-D6E1-4581-909F-93272B3308BE}" sibTransId="{7015994A-37D6-45F0-B941-ADA400E1DC08}"/>
    <dgm:cxn modelId="{0C499056-B37C-44DB-B403-D0A913E671E0}" type="presOf" srcId="{8AC6E48D-B4F1-41D9-A0E7-B676D715D7B5}" destId="{D9014E09-A4C2-4B0C-B6A2-9B6A190490A7}" srcOrd="0" destOrd="0" presId="urn:microsoft.com/office/officeart/2005/8/layout/default"/>
    <dgm:cxn modelId="{525B855A-E31A-4CDF-8FE5-426ED8A8621F}" srcId="{248E66B7-9515-4C08-988B-AD760EB429CD}" destId="{4F13BB4D-3128-404B-8BFC-98A6EE4CB7BE}" srcOrd="5" destOrd="0" parTransId="{2139F6F1-2A3E-4F31-A888-3DA47C2321E3}" sibTransId="{772232B9-7701-41B7-810D-CA3BC26FDDD2}"/>
    <dgm:cxn modelId="{CE63F369-2975-49EA-8EC4-101C1D010843}" srcId="{248E66B7-9515-4C08-988B-AD760EB429CD}" destId="{38C6242B-3616-40BB-9D0A-C7871724BAA3}" srcOrd="0" destOrd="0" parTransId="{92AEE85C-0FCF-4A7E-9795-CD034ABEF72C}" sibTransId="{56C8B449-B7F1-4C86-9BDA-58974169B3AB}"/>
    <dgm:cxn modelId="{BF4DDF6F-3FEA-46DA-A4CC-C843A798AFDD}" type="presOf" srcId="{38C6242B-3616-40BB-9D0A-C7871724BAA3}" destId="{E80F7E89-6D1D-453E-ABCC-C097AE6D996E}" srcOrd="0" destOrd="0" presId="urn:microsoft.com/office/officeart/2005/8/layout/default"/>
    <dgm:cxn modelId="{55CC6C76-A6B2-4AF4-B1D7-31279432C00F}" type="presOf" srcId="{248E66B7-9515-4C08-988B-AD760EB429CD}" destId="{995035E3-1B1F-4F49-B22A-CE4DC0BDC825}" srcOrd="0" destOrd="0" presId="urn:microsoft.com/office/officeart/2005/8/layout/default"/>
    <dgm:cxn modelId="{99C4717F-32EA-4DEC-92C1-105949B2D100}" type="presOf" srcId="{5394E6EA-20A8-4E13-89C9-0022A98C9292}" destId="{FDE10DBC-FD13-4CBE-B822-51138DD004BF}" srcOrd="0" destOrd="0" presId="urn:microsoft.com/office/officeart/2005/8/layout/default"/>
    <dgm:cxn modelId="{F5E90980-BAE1-4E79-88D9-AAABC338D9C9}" srcId="{248E66B7-9515-4C08-988B-AD760EB429CD}" destId="{8AC6E48D-B4F1-41D9-A0E7-B676D715D7B5}" srcOrd="4" destOrd="0" parTransId="{7F5B7992-8D1C-4C95-BB58-3C21A0A0BBB0}" sibTransId="{E8AA5628-6EBA-4C3E-89FF-68B724844811}"/>
    <dgm:cxn modelId="{2FE21785-A2D9-4667-B664-9ADF1170FE5C}" type="presOf" srcId="{4F13BB4D-3128-404B-8BFC-98A6EE4CB7BE}" destId="{73E6208E-B6A2-4158-880B-71290911D829}" srcOrd="0" destOrd="0" presId="urn:microsoft.com/office/officeart/2005/8/layout/default"/>
    <dgm:cxn modelId="{5B57F79B-101C-4232-822B-64BEA6C065DA}" type="presOf" srcId="{3B5AB0B1-E2A1-40DB-82CF-4BEB806B093E}" destId="{A7C6CE11-5B5F-4C9F-A830-54DB016FC975}" srcOrd="0" destOrd="0" presId="urn:microsoft.com/office/officeart/2005/8/layout/default"/>
    <dgm:cxn modelId="{1A2211F8-759D-4271-8AD2-37D0FF50DA66}" srcId="{248E66B7-9515-4C08-988B-AD760EB429CD}" destId="{3B5AB0B1-E2A1-40DB-82CF-4BEB806B093E}" srcOrd="3" destOrd="0" parTransId="{6A0132BE-F4A9-434E-A30A-B3C16E267C7D}" sibTransId="{7566176D-C9A3-4C0F-8FA9-5E4238A64084}"/>
    <dgm:cxn modelId="{2B62193B-DF33-43C0-98F0-9F72725AE1BF}" type="presParOf" srcId="{995035E3-1B1F-4F49-B22A-CE4DC0BDC825}" destId="{E80F7E89-6D1D-453E-ABCC-C097AE6D996E}" srcOrd="0" destOrd="0" presId="urn:microsoft.com/office/officeart/2005/8/layout/default"/>
    <dgm:cxn modelId="{4DF416E5-FEE4-4BD9-9461-D6E8BBA11F30}" type="presParOf" srcId="{995035E3-1B1F-4F49-B22A-CE4DC0BDC825}" destId="{DB181F1F-2EA9-4157-ACE8-A67A0238C694}" srcOrd="1" destOrd="0" presId="urn:microsoft.com/office/officeart/2005/8/layout/default"/>
    <dgm:cxn modelId="{505369E0-A425-4DE5-B957-A0F0FE754ABA}" type="presParOf" srcId="{995035E3-1B1F-4F49-B22A-CE4DC0BDC825}" destId="{FDE10DBC-FD13-4CBE-B822-51138DD004BF}" srcOrd="2" destOrd="0" presId="urn:microsoft.com/office/officeart/2005/8/layout/default"/>
    <dgm:cxn modelId="{0E2600BA-E6B6-40AD-BB81-E205377471CD}" type="presParOf" srcId="{995035E3-1B1F-4F49-B22A-CE4DC0BDC825}" destId="{A0B82F62-50DE-4204-A34D-9BE2B3EA8046}" srcOrd="3" destOrd="0" presId="urn:microsoft.com/office/officeart/2005/8/layout/default"/>
    <dgm:cxn modelId="{16B3F61B-67B7-48FD-A43C-46D61E473ADD}" type="presParOf" srcId="{995035E3-1B1F-4F49-B22A-CE4DC0BDC825}" destId="{3788FF5F-8BAF-44F0-8B54-EB401DA3D964}" srcOrd="4" destOrd="0" presId="urn:microsoft.com/office/officeart/2005/8/layout/default"/>
    <dgm:cxn modelId="{60AB7B12-AE8E-4CAA-A61B-3C44AB51FAEC}" type="presParOf" srcId="{995035E3-1B1F-4F49-B22A-CE4DC0BDC825}" destId="{31FD1652-6B1D-420A-99E4-3D72BDA385F2}" srcOrd="5" destOrd="0" presId="urn:microsoft.com/office/officeart/2005/8/layout/default"/>
    <dgm:cxn modelId="{BC980648-7641-4659-A43B-C07C9C2D5DA4}" type="presParOf" srcId="{995035E3-1B1F-4F49-B22A-CE4DC0BDC825}" destId="{A7C6CE11-5B5F-4C9F-A830-54DB016FC975}" srcOrd="6" destOrd="0" presId="urn:microsoft.com/office/officeart/2005/8/layout/default"/>
    <dgm:cxn modelId="{500D64FB-80BC-4EFB-A6A9-D8FA483964E8}" type="presParOf" srcId="{995035E3-1B1F-4F49-B22A-CE4DC0BDC825}" destId="{34C8E9E5-7D01-4ECD-9B17-E2B7130863CA}" srcOrd="7" destOrd="0" presId="urn:microsoft.com/office/officeart/2005/8/layout/default"/>
    <dgm:cxn modelId="{5EA1FC56-8A09-4AF2-876F-58723A50AEB7}" type="presParOf" srcId="{995035E3-1B1F-4F49-B22A-CE4DC0BDC825}" destId="{D9014E09-A4C2-4B0C-B6A2-9B6A190490A7}" srcOrd="8" destOrd="0" presId="urn:microsoft.com/office/officeart/2005/8/layout/default"/>
    <dgm:cxn modelId="{B66BF0DD-6F47-4D54-A745-8B2991417289}" type="presParOf" srcId="{995035E3-1B1F-4F49-B22A-CE4DC0BDC825}" destId="{B8B3C37A-078F-4AAB-A195-8E06C86CED45}" srcOrd="9" destOrd="0" presId="urn:microsoft.com/office/officeart/2005/8/layout/default"/>
    <dgm:cxn modelId="{BDA0635B-4A15-45DC-975B-54B8E1477A18}" type="presParOf" srcId="{995035E3-1B1F-4F49-B22A-CE4DC0BDC825}" destId="{73E6208E-B6A2-4158-880B-71290911D82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F72023-78A0-4435-A54E-EFDA28376DBD}"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US"/>
        </a:p>
      </dgm:t>
    </dgm:pt>
    <dgm:pt modelId="{E7AD0658-2908-40AD-AFCC-1687F90C4E25}">
      <dgm:prSet phldrT="[Text]" custT="1"/>
      <dgm:spPr>
        <a:solidFill>
          <a:srgbClr val="4A535D"/>
        </a:solidFill>
        <a:ln>
          <a:noFill/>
        </a:ln>
      </dgm:spPr>
      <dgm:t>
        <a:bodyPr spcFirstLastPara="0" vert="horz" wrap="square" lIns="171450" tIns="182880" rIns="171450" bIns="182880" numCol="1" spcCol="1270" anchor="b" anchorCtr="0"/>
        <a:lstStyle/>
        <a:p>
          <a:pPr marL="0" lvl="0" indent="0" algn="ctr" defTabSz="2000250">
            <a:lnSpc>
              <a:spcPct val="90000"/>
            </a:lnSpc>
            <a:spcBef>
              <a:spcPct val="0"/>
            </a:spcBef>
            <a:spcAft>
              <a:spcPct val="35000"/>
            </a:spcAft>
            <a:buNone/>
          </a:pPr>
          <a:r>
            <a:rPr lang="en-US" sz="2800" b="1" kern="1200" dirty="0">
              <a:solidFill>
                <a:schemeClr val="bg1"/>
              </a:solidFill>
              <a:latin typeface="Trebuchet MS"/>
              <a:ea typeface="Calibri"/>
              <a:cs typeface="Times New Roman"/>
              <a:sym typeface="Trebuchet MS"/>
            </a:rPr>
            <a:t>Private</a:t>
          </a:r>
          <a:endParaRPr lang="en-US" sz="2800" b="1" kern="1200" dirty="0">
            <a:solidFill>
              <a:schemeClr val="bg1"/>
            </a:solidFill>
            <a:latin typeface="Trebuchet MS"/>
            <a:ea typeface="Calibri"/>
            <a:cs typeface="Times New Roman"/>
          </a:endParaRPr>
        </a:p>
      </dgm:t>
    </dgm:pt>
    <dgm:pt modelId="{E97F6795-32FE-40AE-A75D-B5FE09B39DFA}" type="parTrans" cxnId="{1BB2BBA5-3EF5-454A-93B0-B5343B1405CF}">
      <dgm:prSet/>
      <dgm:spPr/>
      <dgm:t>
        <a:bodyPr/>
        <a:lstStyle/>
        <a:p>
          <a:endParaRPr lang="en-US"/>
        </a:p>
      </dgm:t>
    </dgm:pt>
    <dgm:pt modelId="{D03FB6FD-8653-4D2B-B621-C05B97A18298}" type="sibTrans" cxnId="{1BB2BBA5-3EF5-454A-93B0-B5343B1405CF}">
      <dgm:prSet/>
      <dgm:spPr/>
      <dgm:t>
        <a:bodyPr/>
        <a:lstStyle/>
        <a:p>
          <a:endParaRPr lang="en-US"/>
        </a:p>
      </dgm:t>
    </dgm:pt>
    <dgm:pt modelId="{56B1EDCF-C593-4A01-8214-28544EC0BF4F}">
      <dgm:prSet phldrT="[Text]" custT="1"/>
      <dgm:spPr>
        <a:solidFill>
          <a:srgbClr val="4A535D"/>
        </a:solidFill>
      </dgm:spPr>
      <dgm:t>
        <a:bodyPr tIns="182880" bIns="182880" anchor="b"/>
        <a:lstStyle/>
        <a:p>
          <a:r>
            <a:rPr lang="en-US" sz="2800" b="1" dirty="0">
              <a:latin typeface="Trebuchet MS"/>
              <a:ea typeface="Calibri"/>
              <a:cs typeface="Times New Roman"/>
            </a:rPr>
            <a:t>Public</a:t>
          </a:r>
          <a:endParaRPr lang="en-US" sz="2800" dirty="0"/>
        </a:p>
      </dgm:t>
    </dgm:pt>
    <dgm:pt modelId="{D23B2A09-8141-4A66-B4D8-797F9404C721}" type="parTrans" cxnId="{717B4A4D-DE32-4D56-9830-E00E2E89C612}">
      <dgm:prSet/>
      <dgm:spPr/>
      <dgm:t>
        <a:bodyPr/>
        <a:lstStyle/>
        <a:p>
          <a:endParaRPr lang="en-US"/>
        </a:p>
      </dgm:t>
    </dgm:pt>
    <dgm:pt modelId="{903E112E-F865-4480-9986-C71255E841F1}" type="sibTrans" cxnId="{717B4A4D-DE32-4D56-9830-E00E2E89C612}">
      <dgm:prSet/>
      <dgm:spPr/>
      <dgm:t>
        <a:bodyPr/>
        <a:lstStyle/>
        <a:p>
          <a:endParaRPr lang="en-US"/>
        </a:p>
      </dgm:t>
    </dgm:pt>
    <dgm:pt modelId="{A5A6D7F5-C213-467F-8297-A8AEC337848C}">
      <dgm:prSet phldrT="[Text]" custT="1"/>
      <dgm:spPr>
        <a:solidFill>
          <a:srgbClr val="4A535D"/>
        </a:solidFill>
      </dgm:spPr>
      <dgm:t>
        <a:bodyPr tIns="182880" bIns="182880" anchor="b"/>
        <a:lstStyle/>
        <a:p>
          <a:pPr>
            <a:buNone/>
          </a:pPr>
          <a:r>
            <a:rPr lang="en-US" sz="2800" b="1" dirty="0">
              <a:latin typeface="Trebuchet MS" panose="020B0703020202090204" pitchFamily="34" charset="0"/>
            </a:rPr>
            <a:t>Consultants &amp; Contractors</a:t>
          </a:r>
          <a:endParaRPr lang="en-US" sz="2800" dirty="0">
            <a:latin typeface="Trebuchet MS" panose="020B0703020202090204" pitchFamily="34" charset="0"/>
          </a:endParaRPr>
        </a:p>
      </dgm:t>
    </dgm:pt>
    <dgm:pt modelId="{12D37B2E-BB84-4CA3-919E-57A0058EC0BC}" type="parTrans" cxnId="{302D4BDD-9B26-4391-8684-AA0A61CD0C82}">
      <dgm:prSet/>
      <dgm:spPr/>
      <dgm:t>
        <a:bodyPr/>
        <a:lstStyle/>
        <a:p>
          <a:endParaRPr lang="en-US"/>
        </a:p>
      </dgm:t>
    </dgm:pt>
    <dgm:pt modelId="{6B7F4A9C-5372-4405-BE3A-BEFDDEB4C56C}" type="sibTrans" cxnId="{302D4BDD-9B26-4391-8684-AA0A61CD0C82}">
      <dgm:prSet/>
      <dgm:spPr/>
      <dgm:t>
        <a:bodyPr/>
        <a:lstStyle/>
        <a:p>
          <a:endParaRPr lang="en-US"/>
        </a:p>
      </dgm:t>
    </dgm:pt>
    <dgm:pt modelId="{93117DFA-DBE5-4900-BF7C-5D71345B89C8}">
      <dgm:prSet/>
      <dgm:spPr>
        <a:solidFill>
          <a:schemeClr val="bg1"/>
        </a:solidFill>
      </dgm:spPr>
      <dgm:t>
        <a:bodyPr/>
        <a:lstStyle/>
        <a:p>
          <a:r>
            <a:rPr lang="en-US" b="1" i="0" u="none" strike="noStrike" cap="none" dirty="0">
              <a:solidFill>
                <a:srgbClr val="4A535D"/>
              </a:solidFill>
              <a:latin typeface="Trebuchet MS"/>
              <a:ea typeface="Trebuchet MS"/>
              <a:cs typeface="Trebuchet MS"/>
              <a:sym typeface="Trebuchet MS"/>
            </a:rPr>
            <a:t>Developer/Developer Partner </a:t>
          </a:r>
        </a:p>
      </dgm:t>
    </dgm:pt>
    <dgm:pt modelId="{D13F5AC5-F417-4974-85A6-AE694BA8D509}" type="parTrans" cxnId="{84F9B285-87E4-44C5-8E3F-0F24E396AF9B}">
      <dgm:prSet/>
      <dgm:spPr/>
      <dgm:t>
        <a:bodyPr/>
        <a:lstStyle/>
        <a:p>
          <a:endParaRPr lang="en-US"/>
        </a:p>
      </dgm:t>
    </dgm:pt>
    <dgm:pt modelId="{40C30FDC-A57E-4F75-B108-F37162A4F065}" type="sibTrans" cxnId="{84F9B285-87E4-44C5-8E3F-0F24E396AF9B}">
      <dgm:prSet/>
      <dgm:spPr/>
      <dgm:t>
        <a:bodyPr/>
        <a:lstStyle/>
        <a:p>
          <a:endParaRPr lang="en-US"/>
        </a:p>
      </dgm:t>
    </dgm:pt>
    <dgm:pt modelId="{31BCB4AE-6A0C-4629-8101-5B450276D965}">
      <dgm:prSet/>
      <dgm:spPr>
        <a:solidFill>
          <a:schemeClr val="bg1"/>
        </a:solidFill>
      </dgm:spPr>
      <dgm:t>
        <a:bodyPr/>
        <a:lstStyle/>
        <a:p>
          <a:r>
            <a:rPr lang="en-US" b="1" i="0" u="none" strike="noStrike" cap="none" dirty="0">
              <a:solidFill>
                <a:srgbClr val="4A535D"/>
              </a:solidFill>
              <a:latin typeface="Trebuchet MS"/>
              <a:ea typeface="Trebuchet MS"/>
              <a:cs typeface="Trebuchet MS"/>
              <a:sym typeface="Trebuchet MS"/>
            </a:rPr>
            <a:t>Landowner/Leaseholder </a:t>
          </a:r>
          <a:endParaRPr lang="en-US" b="1" dirty="0">
            <a:solidFill>
              <a:srgbClr val="4A535D"/>
            </a:solidFill>
          </a:endParaRPr>
        </a:p>
      </dgm:t>
    </dgm:pt>
    <dgm:pt modelId="{E81AD405-80E5-4A85-9ECB-06682E7D6E78}" type="parTrans" cxnId="{184AA964-F6CA-4337-82B3-C5581D8DDE5F}">
      <dgm:prSet/>
      <dgm:spPr/>
      <dgm:t>
        <a:bodyPr/>
        <a:lstStyle/>
        <a:p>
          <a:endParaRPr lang="en-US"/>
        </a:p>
      </dgm:t>
    </dgm:pt>
    <dgm:pt modelId="{7515F85A-1244-4EB5-8222-4701173D210C}" type="sibTrans" cxnId="{184AA964-F6CA-4337-82B3-C5581D8DDE5F}">
      <dgm:prSet/>
      <dgm:spPr/>
      <dgm:t>
        <a:bodyPr/>
        <a:lstStyle/>
        <a:p>
          <a:endParaRPr lang="en-US"/>
        </a:p>
      </dgm:t>
    </dgm:pt>
    <dgm:pt modelId="{8CE2CFDD-2390-4998-8E5D-EF96EDEC4BBF}">
      <dgm:prSet/>
      <dgm:spPr>
        <a:solidFill>
          <a:schemeClr val="bg1"/>
        </a:solidFill>
      </dgm:spPr>
      <dgm:t>
        <a:bodyPr/>
        <a:lstStyle/>
        <a:p>
          <a:r>
            <a:rPr lang="en-US" b="1" i="0" u="none" strike="noStrike" cap="none" dirty="0">
              <a:solidFill>
                <a:srgbClr val="4A535D"/>
              </a:solidFill>
              <a:latin typeface="Trebuchet MS"/>
              <a:ea typeface="Trebuchet MS"/>
              <a:cs typeface="Trebuchet MS"/>
              <a:sym typeface="Trebuchet MS"/>
            </a:rPr>
            <a:t>Property manager </a:t>
          </a:r>
        </a:p>
      </dgm:t>
    </dgm:pt>
    <dgm:pt modelId="{DF5D6DE6-AC6D-4072-A568-F8D2AE2E1C4B}" type="parTrans" cxnId="{E3FF5EA4-986C-4DE3-BFDD-C0B7297574AB}">
      <dgm:prSet/>
      <dgm:spPr/>
      <dgm:t>
        <a:bodyPr/>
        <a:lstStyle/>
        <a:p>
          <a:endParaRPr lang="en-US"/>
        </a:p>
      </dgm:t>
    </dgm:pt>
    <dgm:pt modelId="{D8805B07-940A-4D07-827C-B1D17F6FE69F}" type="sibTrans" cxnId="{E3FF5EA4-986C-4DE3-BFDD-C0B7297574AB}">
      <dgm:prSet/>
      <dgm:spPr/>
      <dgm:t>
        <a:bodyPr/>
        <a:lstStyle/>
        <a:p>
          <a:endParaRPr lang="en-US"/>
        </a:p>
      </dgm:t>
    </dgm:pt>
    <dgm:pt modelId="{0470F378-FD36-4054-B328-0E8FDCFD6064}">
      <dgm:prSet/>
      <dgm:spPr>
        <a:solidFill>
          <a:schemeClr val="bg1"/>
        </a:solidFill>
      </dgm:spPr>
      <dgm:t>
        <a:bodyPr/>
        <a:lstStyle/>
        <a:p>
          <a:r>
            <a:rPr lang="en-US" b="1" i="0" u="none" strike="noStrike" cap="none" dirty="0">
              <a:solidFill>
                <a:srgbClr val="4A535D"/>
              </a:solidFill>
              <a:latin typeface="Trebuchet MS"/>
              <a:ea typeface="Trebuchet MS"/>
              <a:cs typeface="Trebuchet MS"/>
              <a:sym typeface="Trebuchet MS"/>
            </a:rPr>
            <a:t>Service Provider</a:t>
          </a:r>
          <a:endParaRPr lang="en-US" b="1" dirty="0">
            <a:solidFill>
              <a:srgbClr val="4A535D"/>
            </a:solidFill>
          </a:endParaRPr>
        </a:p>
      </dgm:t>
    </dgm:pt>
    <dgm:pt modelId="{CBD699BF-5EBA-4CE5-8D65-E2EA1999D3E8}" type="parTrans" cxnId="{DEAC8A53-C79C-44A7-BC35-A935EF3A1078}">
      <dgm:prSet/>
      <dgm:spPr/>
      <dgm:t>
        <a:bodyPr/>
        <a:lstStyle/>
        <a:p>
          <a:endParaRPr lang="en-US"/>
        </a:p>
      </dgm:t>
    </dgm:pt>
    <dgm:pt modelId="{EBC62552-53B4-4B9C-88F4-5D46D50DC5E9}" type="sibTrans" cxnId="{DEAC8A53-C79C-44A7-BC35-A935EF3A1078}">
      <dgm:prSet/>
      <dgm:spPr/>
      <dgm:t>
        <a:bodyPr/>
        <a:lstStyle/>
        <a:p>
          <a:endParaRPr lang="en-US"/>
        </a:p>
      </dgm:t>
    </dgm:pt>
    <dgm:pt modelId="{8635CE7A-6589-4EF5-B084-BC4BB86229F9}">
      <dgm:prSet/>
      <dgm:spPr>
        <a:solidFill>
          <a:schemeClr val="bg1"/>
        </a:solidFill>
      </dgm:spPr>
      <dgm:t>
        <a:bodyPr/>
        <a:lstStyle/>
        <a:p>
          <a:r>
            <a:rPr lang="en-US" b="1" dirty="0">
              <a:solidFill>
                <a:srgbClr val="4A535D"/>
              </a:solidFill>
              <a:latin typeface="Trebuchet MS"/>
              <a:ea typeface="Calibri"/>
              <a:cs typeface="Times New Roman"/>
            </a:rPr>
            <a:t>Town/City planning &amp; zoning</a:t>
          </a:r>
          <a:endParaRPr lang="en-US" b="1" dirty="0">
            <a:solidFill>
              <a:srgbClr val="4A535D"/>
            </a:solidFill>
            <a:ea typeface="Calibri"/>
            <a:cs typeface="Times New Roman"/>
          </a:endParaRPr>
        </a:p>
      </dgm:t>
    </dgm:pt>
    <dgm:pt modelId="{F0C31FA0-CF11-4AEC-8C49-8F74DFC0D035}" type="parTrans" cxnId="{09FBBB6A-A8B0-459C-95CD-542D5511111F}">
      <dgm:prSet/>
      <dgm:spPr/>
      <dgm:t>
        <a:bodyPr/>
        <a:lstStyle/>
        <a:p>
          <a:endParaRPr lang="en-US"/>
        </a:p>
      </dgm:t>
    </dgm:pt>
    <dgm:pt modelId="{6BEE0198-0C75-454F-8A1E-9D0DFA2CA17E}" type="sibTrans" cxnId="{09FBBB6A-A8B0-459C-95CD-542D5511111F}">
      <dgm:prSet/>
      <dgm:spPr/>
      <dgm:t>
        <a:bodyPr/>
        <a:lstStyle/>
        <a:p>
          <a:endParaRPr lang="en-US"/>
        </a:p>
      </dgm:t>
    </dgm:pt>
    <dgm:pt modelId="{A5B48375-AB14-4C06-A794-DE4BB19B0B55}">
      <dgm:prSet/>
      <dgm:spPr>
        <a:solidFill>
          <a:schemeClr val="bg1"/>
        </a:solidFill>
      </dgm:spPr>
      <dgm:t>
        <a:bodyPr/>
        <a:lstStyle/>
        <a:p>
          <a:r>
            <a:rPr lang="en-US" b="1" dirty="0">
              <a:solidFill>
                <a:srgbClr val="4A535D"/>
              </a:solidFill>
              <a:latin typeface="Trebuchet MS"/>
              <a:ea typeface="Calibri"/>
              <a:cs typeface="Times New Roman"/>
            </a:rPr>
            <a:t>Development review</a:t>
          </a:r>
          <a:endParaRPr lang="en-US" b="1" dirty="0">
            <a:solidFill>
              <a:srgbClr val="4A535D"/>
            </a:solidFill>
            <a:latin typeface="Trebuchet MS"/>
            <a:ea typeface="Calibri"/>
          </a:endParaRPr>
        </a:p>
      </dgm:t>
    </dgm:pt>
    <dgm:pt modelId="{4FF08DEE-5708-4079-874B-7C89D2FE824E}" type="parTrans" cxnId="{446A43BB-A1D2-41CC-9748-421856E21645}">
      <dgm:prSet/>
      <dgm:spPr/>
      <dgm:t>
        <a:bodyPr/>
        <a:lstStyle/>
        <a:p>
          <a:endParaRPr lang="en-US"/>
        </a:p>
      </dgm:t>
    </dgm:pt>
    <dgm:pt modelId="{A923D60E-216D-42F3-9650-12D17271282B}" type="sibTrans" cxnId="{446A43BB-A1D2-41CC-9748-421856E21645}">
      <dgm:prSet/>
      <dgm:spPr/>
      <dgm:t>
        <a:bodyPr/>
        <a:lstStyle/>
        <a:p>
          <a:endParaRPr lang="en-US"/>
        </a:p>
      </dgm:t>
    </dgm:pt>
    <dgm:pt modelId="{B5ADD652-951A-4D5B-9FAB-E9FDC38FE620}">
      <dgm:prSet/>
      <dgm:spPr>
        <a:solidFill>
          <a:schemeClr val="bg1"/>
        </a:solidFill>
      </dgm:spPr>
      <dgm:t>
        <a:bodyPr/>
        <a:lstStyle/>
        <a:p>
          <a:r>
            <a:rPr lang="en-US" b="1" dirty="0">
              <a:solidFill>
                <a:srgbClr val="4A535D"/>
              </a:solidFill>
              <a:latin typeface="Trebuchet MS"/>
              <a:ea typeface="Calibri"/>
              <a:cs typeface="Times New Roman"/>
            </a:rPr>
            <a:t>Planning Commission</a:t>
          </a:r>
        </a:p>
      </dgm:t>
    </dgm:pt>
    <dgm:pt modelId="{56505175-3CC7-4C5E-9810-85C1099E3EAF}" type="parTrans" cxnId="{C28E8324-901A-44B8-A0F1-322784BF2C66}">
      <dgm:prSet/>
      <dgm:spPr/>
      <dgm:t>
        <a:bodyPr/>
        <a:lstStyle/>
        <a:p>
          <a:endParaRPr lang="en-US"/>
        </a:p>
      </dgm:t>
    </dgm:pt>
    <dgm:pt modelId="{18335293-E2D0-49D0-9BE3-34EE998C56F9}" type="sibTrans" cxnId="{C28E8324-901A-44B8-A0F1-322784BF2C66}">
      <dgm:prSet/>
      <dgm:spPr/>
      <dgm:t>
        <a:bodyPr/>
        <a:lstStyle/>
        <a:p>
          <a:endParaRPr lang="en-US"/>
        </a:p>
      </dgm:t>
    </dgm:pt>
    <dgm:pt modelId="{EA66B044-3791-49E5-9683-8D54A69014C9}">
      <dgm:prSet/>
      <dgm:spPr>
        <a:solidFill>
          <a:schemeClr val="bg1"/>
        </a:solidFill>
      </dgm:spPr>
      <dgm:t>
        <a:bodyPr/>
        <a:lstStyle/>
        <a:p>
          <a:r>
            <a:rPr lang="en-US" b="1">
              <a:solidFill>
                <a:srgbClr val="4A535D"/>
              </a:solidFill>
              <a:latin typeface="Trebuchet MS"/>
              <a:ea typeface="Calibri"/>
              <a:cs typeface="Times New Roman"/>
            </a:rPr>
            <a:t>City Council/Trustees</a:t>
          </a:r>
          <a:endParaRPr lang="en-US" b="1" dirty="0">
            <a:solidFill>
              <a:srgbClr val="4A535D"/>
            </a:solidFill>
            <a:latin typeface="Trebuchet MS"/>
            <a:ea typeface="Calibri"/>
            <a:cs typeface="Times New Roman"/>
          </a:endParaRPr>
        </a:p>
      </dgm:t>
    </dgm:pt>
    <dgm:pt modelId="{A5F3136B-6048-4A84-95BB-579C29FDE24C}" type="parTrans" cxnId="{2D86A2EA-295F-49F6-9C64-A6A18D19A8CB}">
      <dgm:prSet/>
      <dgm:spPr/>
      <dgm:t>
        <a:bodyPr/>
        <a:lstStyle/>
        <a:p>
          <a:endParaRPr lang="en-US"/>
        </a:p>
      </dgm:t>
    </dgm:pt>
    <dgm:pt modelId="{D8B33910-9363-43BE-A178-0942963AA21F}" type="sibTrans" cxnId="{2D86A2EA-295F-49F6-9C64-A6A18D19A8CB}">
      <dgm:prSet/>
      <dgm:spPr/>
      <dgm:t>
        <a:bodyPr/>
        <a:lstStyle/>
        <a:p>
          <a:endParaRPr lang="en-US"/>
        </a:p>
      </dgm:t>
    </dgm:pt>
    <dgm:pt modelId="{A0C699A4-076B-40EE-8CAD-910571010F52}">
      <dgm:prSet/>
      <dgm:spPr>
        <a:solidFill>
          <a:schemeClr val="bg1"/>
        </a:solidFill>
      </dgm:spPr>
      <dgm:t>
        <a:bodyPr/>
        <a:lstStyle/>
        <a:p>
          <a:r>
            <a:rPr lang="en-US" b="1">
              <a:solidFill>
                <a:srgbClr val="4A535D"/>
              </a:solidFill>
              <a:latin typeface="Trebuchet MS"/>
              <a:ea typeface="Calibri"/>
              <a:cs typeface="Times New Roman"/>
            </a:rPr>
            <a:t>Public Utilities </a:t>
          </a:r>
          <a:endParaRPr lang="en-US" b="1" dirty="0">
            <a:solidFill>
              <a:srgbClr val="4A535D"/>
            </a:solidFill>
            <a:latin typeface="Trebuchet MS"/>
            <a:ea typeface="Calibri"/>
            <a:cs typeface="Times New Roman"/>
          </a:endParaRPr>
        </a:p>
      </dgm:t>
    </dgm:pt>
    <dgm:pt modelId="{14342063-300E-4E3D-B8B0-EB00FF0DFF5D}" type="parTrans" cxnId="{5880BFC2-5141-4E41-867F-58A3F6120B97}">
      <dgm:prSet/>
      <dgm:spPr/>
      <dgm:t>
        <a:bodyPr/>
        <a:lstStyle/>
        <a:p>
          <a:endParaRPr lang="en-US"/>
        </a:p>
      </dgm:t>
    </dgm:pt>
    <dgm:pt modelId="{FAC493CA-13D0-4051-B3A1-C1AA35F1F505}" type="sibTrans" cxnId="{5880BFC2-5141-4E41-867F-58A3F6120B97}">
      <dgm:prSet/>
      <dgm:spPr/>
      <dgm:t>
        <a:bodyPr/>
        <a:lstStyle/>
        <a:p>
          <a:endParaRPr lang="en-US"/>
        </a:p>
      </dgm:t>
    </dgm:pt>
    <dgm:pt modelId="{3BE4391E-0883-416D-A8DC-BFC5E80065FE}">
      <dgm:prSet/>
      <dgm:spPr>
        <a:solidFill>
          <a:schemeClr val="bg1"/>
        </a:solidFill>
      </dgm:spPr>
      <dgm:t>
        <a:bodyPr/>
        <a:lstStyle/>
        <a:p>
          <a:r>
            <a:rPr lang="en-US" b="1" dirty="0">
              <a:solidFill>
                <a:srgbClr val="4A535D"/>
              </a:solidFill>
              <a:latin typeface="Trebuchet MS"/>
              <a:ea typeface="Calibri"/>
              <a:cs typeface="Times New Roman"/>
            </a:rPr>
            <a:t>Inspectors</a:t>
          </a:r>
        </a:p>
      </dgm:t>
    </dgm:pt>
    <dgm:pt modelId="{068D31F6-CE00-4876-A67D-A125AEE9EF3A}" type="parTrans" cxnId="{119A1DB1-D09A-418F-AAD3-5DD19066A818}">
      <dgm:prSet/>
      <dgm:spPr/>
      <dgm:t>
        <a:bodyPr/>
        <a:lstStyle/>
        <a:p>
          <a:endParaRPr lang="en-US"/>
        </a:p>
      </dgm:t>
    </dgm:pt>
    <dgm:pt modelId="{5A559295-E265-416F-AE1F-C6B8EDFC08AB}" type="sibTrans" cxnId="{119A1DB1-D09A-418F-AAD3-5DD19066A818}">
      <dgm:prSet/>
      <dgm:spPr/>
      <dgm:t>
        <a:bodyPr/>
        <a:lstStyle/>
        <a:p>
          <a:endParaRPr lang="en-US"/>
        </a:p>
      </dgm:t>
    </dgm:pt>
    <dgm:pt modelId="{09244E2B-7FC1-410E-8A46-B040CF5A0AB1}">
      <dgm:prSet/>
      <dgm:spPr>
        <a:solidFill>
          <a:schemeClr val="bg1"/>
        </a:solidFill>
      </dgm:spPr>
      <dgm:t>
        <a:bodyPr/>
        <a:lstStyle/>
        <a:p>
          <a:r>
            <a:rPr lang="en-US" b="1" dirty="0">
              <a:solidFill>
                <a:srgbClr val="4A535D"/>
              </a:solidFill>
              <a:latin typeface="Trebuchet MS" panose="020B0703020202090204" pitchFamily="34" charset="0"/>
            </a:rPr>
            <a:t>General contractor</a:t>
          </a:r>
        </a:p>
      </dgm:t>
    </dgm:pt>
    <dgm:pt modelId="{9A366AEA-8CF8-49DB-95E8-74E638A0BB54}" type="parTrans" cxnId="{802091E6-E0A8-47B5-BE5F-349DEBFB35DF}">
      <dgm:prSet/>
      <dgm:spPr/>
      <dgm:t>
        <a:bodyPr/>
        <a:lstStyle/>
        <a:p>
          <a:endParaRPr lang="en-US"/>
        </a:p>
      </dgm:t>
    </dgm:pt>
    <dgm:pt modelId="{6A487BEC-BB87-4694-A707-DC5D7952FFDB}" type="sibTrans" cxnId="{802091E6-E0A8-47B5-BE5F-349DEBFB35DF}">
      <dgm:prSet/>
      <dgm:spPr/>
      <dgm:t>
        <a:bodyPr/>
        <a:lstStyle/>
        <a:p>
          <a:endParaRPr lang="en-US"/>
        </a:p>
      </dgm:t>
    </dgm:pt>
    <dgm:pt modelId="{7FF0EF3F-A17E-4695-A759-E6D399A4383C}">
      <dgm:prSet/>
      <dgm:spPr>
        <a:solidFill>
          <a:schemeClr val="bg1"/>
        </a:solidFill>
      </dgm:spPr>
      <dgm:t>
        <a:bodyPr/>
        <a:lstStyle/>
        <a:p>
          <a:r>
            <a:rPr lang="en-US" b="1">
              <a:solidFill>
                <a:srgbClr val="4A535D"/>
              </a:solidFill>
              <a:latin typeface="Trebuchet MS" panose="020B0703020202090204" pitchFamily="34" charset="0"/>
            </a:rPr>
            <a:t>Architects, Engineers, Surveyor </a:t>
          </a:r>
          <a:endParaRPr lang="en-US" b="1" dirty="0">
            <a:solidFill>
              <a:srgbClr val="4A535D"/>
            </a:solidFill>
            <a:latin typeface="Trebuchet MS" panose="020B0703020202090204" pitchFamily="34" charset="0"/>
          </a:endParaRPr>
        </a:p>
      </dgm:t>
    </dgm:pt>
    <dgm:pt modelId="{ABF18840-8FCF-4261-8A3E-500E26FDD9DE}" type="parTrans" cxnId="{8B3DE055-DFFD-4E5A-8186-1A2CFBE86589}">
      <dgm:prSet/>
      <dgm:spPr/>
      <dgm:t>
        <a:bodyPr/>
        <a:lstStyle/>
        <a:p>
          <a:endParaRPr lang="en-US"/>
        </a:p>
      </dgm:t>
    </dgm:pt>
    <dgm:pt modelId="{C064D655-3C32-4E52-8DE9-95A2E52A79CF}" type="sibTrans" cxnId="{8B3DE055-DFFD-4E5A-8186-1A2CFBE86589}">
      <dgm:prSet/>
      <dgm:spPr/>
      <dgm:t>
        <a:bodyPr/>
        <a:lstStyle/>
        <a:p>
          <a:endParaRPr lang="en-US"/>
        </a:p>
      </dgm:t>
    </dgm:pt>
    <dgm:pt modelId="{A2A592FF-38CA-40E2-BB7A-19BC520E4D83}">
      <dgm:prSet/>
      <dgm:spPr>
        <a:solidFill>
          <a:schemeClr val="bg1"/>
        </a:solidFill>
      </dgm:spPr>
      <dgm:t>
        <a:bodyPr/>
        <a:lstStyle/>
        <a:p>
          <a:r>
            <a:rPr lang="en-US" b="1">
              <a:solidFill>
                <a:srgbClr val="4A535D"/>
              </a:solidFill>
              <a:latin typeface="Trebuchet MS" panose="020B0703020202090204" pitchFamily="34" charset="0"/>
            </a:rPr>
            <a:t>Environmental analyst </a:t>
          </a:r>
          <a:endParaRPr lang="en-US" b="1" dirty="0">
            <a:solidFill>
              <a:srgbClr val="4A535D"/>
            </a:solidFill>
            <a:latin typeface="Trebuchet MS" panose="020B0703020202090204" pitchFamily="34" charset="0"/>
          </a:endParaRPr>
        </a:p>
      </dgm:t>
    </dgm:pt>
    <dgm:pt modelId="{05089A8B-6CC8-414A-9CCD-ABA84C3F1937}" type="parTrans" cxnId="{F355C8C0-AF8B-494C-AD6B-212A5DB8D9C8}">
      <dgm:prSet/>
      <dgm:spPr/>
      <dgm:t>
        <a:bodyPr/>
        <a:lstStyle/>
        <a:p>
          <a:endParaRPr lang="en-US"/>
        </a:p>
      </dgm:t>
    </dgm:pt>
    <dgm:pt modelId="{4EAFBE7A-079E-4C83-8A6D-F94AAD106C6D}" type="sibTrans" cxnId="{F355C8C0-AF8B-494C-AD6B-212A5DB8D9C8}">
      <dgm:prSet/>
      <dgm:spPr/>
      <dgm:t>
        <a:bodyPr/>
        <a:lstStyle/>
        <a:p>
          <a:endParaRPr lang="en-US"/>
        </a:p>
      </dgm:t>
    </dgm:pt>
    <dgm:pt modelId="{78832F31-E5CA-429B-8975-0DE248B499BD}">
      <dgm:prSet/>
      <dgm:spPr>
        <a:solidFill>
          <a:schemeClr val="bg1"/>
        </a:solidFill>
      </dgm:spPr>
      <dgm:t>
        <a:bodyPr/>
        <a:lstStyle/>
        <a:p>
          <a:r>
            <a:rPr lang="en-US" b="1">
              <a:solidFill>
                <a:srgbClr val="4A535D"/>
              </a:solidFill>
              <a:latin typeface="Trebuchet MS" panose="020B0703020202090204" pitchFamily="34" charset="0"/>
            </a:rPr>
            <a:t>Market or real-estate analyst</a:t>
          </a:r>
          <a:endParaRPr lang="en-US" b="1" dirty="0">
            <a:solidFill>
              <a:srgbClr val="4A535D"/>
            </a:solidFill>
            <a:latin typeface="Trebuchet MS" panose="020B0703020202090204" pitchFamily="34" charset="0"/>
          </a:endParaRPr>
        </a:p>
      </dgm:t>
    </dgm:pt>
    <dgm:pt modelId="{82CD58C4-11FC-4A9E-9DB7-A1EAD29A48CE}" type="parTrans" cxnId="{F3ED7AD4-11BB-4896-A066-81A438BC596D}">
      <dgm:prSet/>
      <dgm:spPr/>
      <dgm:t>
        <a:bodyPr/>
        <a:lstStyle/>
        <a:p>
          <a:endParaRPr lang="en-US"/>
        </a:p>
      </dgm:t>
    </dgm:pt>
    <dgm:pt modelId="{BCAA458D-77BD-4872-8605-8F5417C133B8}" type="sibTrans" cxnId="{F3ED7AD4-11BB-4896-A066-81A438BC596D}">
      <dgm:prSet/>
      <dgm:spPr/>
      <dgm:t>
        <a:bodyPr/>
        <a:lstStyle/>
        <a:p>
          <a:endParaRPr lang="en-US"/>
        </a:p>
      </dgm:t>
    </dgm:pt>
    <dgm:pt modelId="{E757B3BD-7000-40EE-83C1-5558E9FD23EA}">
      <dgm:prSet/>
      <dgm:spPr>
        <a:solidFill>
          <a:schemeClr val="bg1"/>
        </a:solidFill>
      </dgm:spPr>
      <dgm:t>
        <a:bodyPr/>
        <a:lstStyle/>
        <a:p>
          <a:r>
            <a:rPr lang="en-US" b="1">
              <a:solidFill>
                <a:srgbClr val="4A535D"/>
              </a:solidFill>
              <a:latin typeface="Trebuchet MS" panose="020B0703020202090204" pitchFamily="34" charset="0"/>
            </a:rPr>
            <a:t>Attorneys</a:t>
          </a:r>
          <a:endParaRPr lang="en-US" b="1" dirty="0">
            <a:solidFill>
              <a:srgbClr val="4A535D"/>
            </a:solidFill>
            <a:latin typeface="Trebuchet MS" panose="020B0703020202090204" pitchFamily="34" charset="0"/>
          </a:endParaRPr>
        </a:p>
      </dgm:t>
    </dgm:pt>
    <dgm:pt modelId="{9C445D0A-744B-4C13-831F-E4BFF19614F1}" type="parTrans" cxnId="{55105559-F56C-481A-B70C-FEEB09DB8703}">
      <dgm:prSet/>
      <dgm:spPr/>
      <dgm:t>
        <a:bodyPr/>
        <a:lstStyle/>
        <a:p>
          <a:endParaRPr lang="en-US"/>
        </a:p>
      </dgm:t>
    </dgm:pt>
    <dgm:pt modelId="{6E9A8642-2C11-4DF0-BB1A-374FD3904944}" type="sibTrans" cxnId="{55105559-F56C-481A-B70C-FEEB09DB8703}">
      <dgm:prSet/>
      <dgm:spPr/>
      <dgm:t>
        <a:bodyPr/>
        <a:lstStyle/>
        <a:p>
          <a:endParaRPr lang="en-US"/>
        </a:p>
      </dgm:t>
    </dgm:pt>
    <dgm:pt modelId="{24BE62C5-695C-4027-A5B5-A36BCF97EA46}">
      <dgm:prSet/>
      <dgm:spPr>
        <a:solidFill>
          <a:schemeClr val="bg1"/>
        </a:solidFill>
      </dgm:spPr>
      <dgm:t>
        <a:bodyPr/>
        <a:lstStyle/>
        <a:p>
          <a:r>
            <a:rPr lang="en-US" b="1">
              <a:solidFill>
                <a:srgbClr val="4A535D"/>
              </a:solidFill>
              <a:latin typeface="Trebuchet MS" panose="020B0703020202090204" pitchFamily="34" charset="0"/>
            </a:rPr>
            <a:t>Housing finance adviser</a:t>
          </a:r>
          <a:endParaRPr lang="en-US" b="1" dirty="0">
            <a:solidFill>
              <a:srgbClr val="4A535D"/>
            </a:solidFill>
            <a:latin typeface="Trebuchet MS" panose="020B0703020202090204" pitchFamily="34" charset="0"/>
          </a:endParaRPr>
        </a:p>
      </dgm:t>
    </dgm:pt>
    <dgm:pt modelId="{DE3B82F4-547F-471E-A0B2-0415DFDF52C2}" type="parTrans" cxnId="{024742F1-43BE-4AD9-A9DD-AD335525B6F2}">
      <dgm:prSet/>
      <dgm:spPr/>
      <dgm:t>
        <a:bodyPr/>
        <a:lstStyle/>
        <a:p>
          <a:endParaRPr lang="en-US"/>
        </a:p>
      </dgm:t>
    </dgm:pt>
    <dgm:pt modelId="{523487FC-CEAF-4C07-8291-BB44B7E5D11A}" type="sibTrans" cxnId="{024742F1-43BE-4AD9-A9DD-AD335525B6F2}">
      <dgm:prSet/>
      <dgm:spPr/>
      <dgm:t>
        <a:bodyPr/>
        <a:lstStyle/>
        <a:p>
          <a:endParaRPr lang="en-US"/>
        </a:p>
      </dgm:t>
    </dgm:pt>
    <dgm:pt modelId="{9464395A-D5E3-49A4-AD15-32D7F2C9D0B6}" type="pres">
      <dgm:prSet presAssocID="{CBF72023-78A0-4435-A54E-EFDA28376DBD}" presName="theList" presStyleCnt="0">
        <dgm:presLayoutVars>
          <dgm:dir/>
          <dgm:animLvl val="lvl"/>
          <dgm:resizeHandles val="exact"/>
        </dgm:presLayoutVars>
      </dgm:prSet>
      <dgm:spPr/>
    </dgm:pt>
    <dgm:pt modelId="{9FA41A58-D0ED-4022-A28C-710AFA28A442}" type="pres">
      <dgm:prSet presAssocID="{E7AD0658-2908-40AD-AFCC-1687F90C4E25}" presName="compNode" presStyleCnt="0"/>
      <dgm:spPr/>
    </dgm:pt>
    <dgm:pt modelId="{4A3F8DF2-F4BB-4DF8-8659-55AFA24CEDA2}" type="pres">
      <dgm:prSet presAssocID="{E7AD0658-2908-40AD-AFCC-1687F90C4E25}" presName="aNode" presStyleLbl="bgShp" presStyleIdx="0" presStyleCnt="3" custScaleX="90909"/>
      <dgm:spPr>
        <a:xfrm>
          <a:off x="1411" y="0"/>
          <a:ext cx="3669000" cy="7706784"/>
        </a:xfrm>
        <a:prstGeom prst="roundRect">
          <a:avLst>
            <a:gd name="adj" fmla="val 10000"/>
          </a:avLst>
        </a:prstGeom>
      </dgm:spPr>
    </dgm:pt>
    <dgm:pt modelId="{EE1C7B3D-D339-4245-9F06-6D8A0405CB75}" type="pres">
      <dgm:prSet presAssocID="{E7AD0658-2908-40AD-AFCC-1687F90C4E25}" presName="textNode" presStyleLbl="bgShp" presStyleIdx="0" presStyleCnt="3"/>
      <dgm:spPr/>
    </dgm:pt>
    <dgm:pt modelId="{3F34CB7B-351E-439D-9750-00E6A6D20405}" type="pres">
      <dgm:prSet presAssocID="{E7AD0658-2908-40AD-AFCC-1687F90C4E25}" presName="compChildNode" presStyleCnt="0"/>
      <dgm:spPr/>
    </dgm:pt>
    <dgm:pt modelId="{0D28C226-041E-4A8D-BB70-DCCCD0AD4435}" type="pres">
      <dgm:prSet presAssocID="{E7AD0658-2908-40AD-AFCC-1687F90C4E25}" presName="theInnerList" presStyleCnt="0"/>
      <dgm:spPr/>
    </dgm:pt>
    <dgm:pt modelId="{F63454B7-6A2C-4485-BBEB-40137DBB9955}" type="pres">
      <dgm:prSet presAssocID="{93117DFA-DBE5-4900-BF7C-5D71345B89C8}" presName="childNode" presStyleLbl="node1" presStyleIdx="0" presStyleCnt="16">
        <dgm:presLayoutVars>
          <dgm:bulletEnabled val="1"/>
        </dgm:presLayoutVars>
      </dgm:prSet>
      <dgm:spPr/>
    </dgm:pt>
    <dgm:pt modelId="{CBE4816B-FE84-40D6-9A0F-3768D8A5E865}" type="pres">
      <dgm:prSet presAssocID="{93117DFA-DBE5-4900-BF7C-5D71345B89C8}" presName="aSpace2" presStyleCnt="0"/>
      <dgm:spPr/>
    </dgm:pt>
    <dgm:pt modelId="{666DF9DC-A8A8-4C81-AAD5-3D56D70B0BD3}" type="pres">
      <dgm:prSet presAssocID="{31BCB4AE-6A0C-4629-8101-5B450276D965}" presName="childNode" presStyleLbl="node1" presStyleIdx="1" presStyleCnt="16">
        <dgm:presLayoutVars>
          <dgm:bulletEnabled val="1"/>
        </dgm:presLayoutVars>
      </dgm:prSet>
      <dgm:spPr/>
    </dgm:pt>
    <dgm:pt modelId="{99E2CE6A-D92E-4270-8246-49654BDF4EE0}" type="pres">
      <dgm:prSet presAssocID="{31BCB4AE-6A0C-4629-8101-5B450276D965}" presName="aSpace2" presStyleCnt="0"/>
      <dgm:spPr/>
    </dgm:pt>
    <dgm:pt modelId="{DEDEAAAE-FC4B-47A8-85DD-5C1FB0269400}" type="pres">
      <dgm:prSet presAssocID="{8CE2CFDD-2390-4998-8E5D-EF96EDEC4BBF}" presName="childNode" presStyleLbl="node1" presStyleIdx="2" presStyleCnt="16">
        <dgm:presLayoutVars>
          <dgm:bulletEnabled val="1"/>
        </dgm:presLayoutVars>
      </dgm:prSet>
      <dgm:spPr/>
    </dgm:pt>
    <dgm:pt modelId="{278BEE86-3154-4806-ADAE-99FD0A5BFE33}" type="pres">
      <dgm:prSet presAssocID="{8CE2CFDD-2390-4998-8E5D-EF96EDEC4BBF}" presName="aSpace2" presStyleCnt="0"/>
      <dgm:spPr/>
    </dgm:pt>
    <dgm:pt modelId="{0F98D027-FFB1-41D3-A57E-9560F84FFB91}" type="pres">
      <dgm:prSet presAssocID="{0470F378-FD36-4054-B328-0E8FDCFD6064}" presName="childNode" presStyleLbl="node1" presStyleIdx="3" presStyleCnt="16">
        <dgm:presLayoutVars>
          <dgm:bulletEnabled val="1"/>
        </dgm:presLayoutVars>
      </dgm:prSet>
      <dgm:spPr/>
    </dgm:pt>
    <dgm:pt modelId="{91AE5993-6D9E-4534-BC99-A2355CA90D48}" type="pres">
      <dgm:prSet presAssocID="{E7AD0658-2908-40AD-AFCC-1687F90C4E25}" presName="aSpace" presStyleCnt="0"/>
      <dgm:spPr/>
    </dgm:pt>
    <dgm:pt modelId="{1E4C246D-E622-4798-8BE2-96E00A64B834}" type="pres">
      <dgm:prSet presAssocID="{56B1EDCF-C593-4A01-8214-28544EC0BF4F}" presName="compNode" presStyleCnt="0"/>
      <dgm:spPr/>
    </dgm:pt>
    <dgm:pt modelId="{82EE97B1-B434-4AE7-B869-78BFFFBE4294}" type="pres">
      <dgm:prSet presAssocID="{56B1EDCF-C593-4A01-8214-28544EC0BF4F}" presName="aNode" presStyleLbl="bgShp" presStyleIdx="1" presStyleCnt="3" custScaleX="90909" custLinFactNeighborY="-276"/>
      <dgm:spPr/>
    </dgm:pt>
    <dgm:pt modelId="{0D5B5DA0-05B1-4E51-BEA7-7C870E3973A1}" type="pres">
      <dgm:prSet presAssocID="{56B1EDCF-C593-4A01-8214-28544EC0BF4F}" presName="textNode" presStyleLbl="bgShp" presStyleIdx="1" presStyleCnt="3"/>
      <dgm:spPr/>
    </dgm:pt>
    <dgm:pt modelId="{63019872-E028-42F9-BD13-79E2139F7B36}" type="pres">
      <dgm:prSet presAssocID="{56B1EDCF-C593-4A01-8214-28544EC0BF4F}" presName="compChildNode" presStyleCnt="0"/>
      <dgm:spPr/>
    </dgm:pt>
    <dgm:pt modelId="{14A63C9A-DE52-45F6-88CA-FD223D015BED}" type="pres">
      <dgm:prSet presAssocID="{56B1EDCF-C593-4A01-8214-28544EC0BF4F}" presName="theInnerList" presStyleCnt="0"/>
      <dgm:spPr/>
    </dgm:pt>
    <dgm:pt modelId="{77A64806-A227-4DDE-874D-B96F20ADC6FB}" type="pres">
      <dgm:prSet presAssocID="{8635CE7A-6589-4EF5-B084-BC4BB86229F9}" presName="childNode" presStyleLbl="node1" presStyleIdx="4" presStyleCnt="16">
        <dgm:presLayoutVars>
          <dgm:bulletEnabled val="1"/>
        </dgm:presLayoutVars>
      </dgm:prSet>
      <dgm:spPr/>
    </dgm:pt>
    <dgm:pt modelId="{7703EE63-2312-402F-97A0-55B212B60DCA}" type="pres">
      <dgm:prSet presAssocID="{8635CE7A-6589-4EF5-B084-BC4BB86229F9}" presName="aSpace2" presStyleCnt="0"/>
      <dgm:spPr/>
    </dgm:pt>
    <dgm:pt modelId="{64CA2403-82F2-42D4-86B0-8E66F57CA6F7}" type="pres">
      <dgm:prSet presAssocID="{A5B48375-AB14-4C06-A794-DE4BB19B0B55}" presName="childNode" presStyleLbl="node1" presStyleIdx="5" presStyleCnt="16">
        <dgm:presLayoutVars>
          <dgm:bulletEnabled val="1"/>
        </dgm:presLayoutVars>
      </dgm:prSet>
      <dgm:spPr/>
    </dgm:pt>
    <dgm:pt modelId="{327F835B-DD50-41F9-8916-EBCF01768B3C}" type="pres">
      <dgm:prSet presAssocID="{A5B48375-AB14-4C06-A794-DE4BB19B0B55}" presName="aSpace2" presStyleCnt="0"/>
      <dgm:spPr/>
    </dgm:pt>
    <dgm:pt modelId="{300FEC36-2DB3-4DC4-B75B-3CAC70A96EB4}" type="pres">
      <dgm:prSet presAssocID="{B5ADD652-951A-4D5B-9FAB-E9FDC38FE620}" presName="childNode" presStyleLbl="node1" presStyleIdx="6" presStyleCnt="16">
        <dgm:presLayoutVars>
          <dgm:bulletEnabled val="1"/>
        </dgm:presLayoutVars>
      </dgm:prSet>
      <dgm:spPr/>
    </dgm:pt>
    <dgm:pt modelId="{D20DC231-6A83-4F8B-9446-19ED461281F2}" type="pres">
      <dgm:prSet presAssocID="{B5ADD652-951A-4D5B-9FAB-E9FDC38FE620}" presName="aSpace2" presStyleCnt="0"/>
      <dgm:spPr/>
    </dgm:pt>
    <dgm:pt modelId="{3C737421-46A3-41E6-94C1-4E5E41703408}" type="pres">
      <dgm:prSet presAssocID="{EA66B044-3791-49E5-9683-8D54A69014C9}" presName="childNode" presStyleLbl="node1" presStyleIdx="7" presStyleCnt="16">
        <dgm:presLayoutVars>
          <dgm:bulletEnabled val="1"/>
        </dgm:presLayoutVars>
      </dgm:prSet>
      <dgm:spPr/>
    </dgm:pt>
    <dgm:pt modelId="{142AD70F-6AA8-47A1-BA39-50C3134B6441}" type="pres">
      <dgm:prSet presAssocID="{EA66B044-3791-49E5-9683-8D54A69014C9}" presName="aSpace2" presStyleCnt="0"/>
      <dgm:spPr/>
    </dgm:pt>
    <dgm:pt modelId="{41499011-430B-498D-9F3A-6716A20516B1}" type="pres">
      <dgm:prSet presAssocID="{A0C699A4-076B-40EE-8CAD-910571010F52}" presName="childNode" presStyleLbl="node1" presStyleIdx="8" presStyleCnt="16">
        <dgm:presLayoutVars>
          <dgm:bulletEnabled val="1"/>
        </dgm:presLayoutVars>
      </dgm:prSet>
      <dgm:spPr/>
    </dgm:pt>
    <dgm:pt modelId="{E2725C17-4DB0-447A-A55F-4A3AE59CE511}" type="pres">
      <dgm:prSet presAssocID="{A0C699A4-076B-40EE-8CAD-910571010F52}" presName="aSpace2" presStyleCnt="0"/>
      <dgm:spPr/>
    </dgm:pt>
    <dgm:pt modelId="{7E04C28D-7AA9-4517-AE63-414AC3C49395}" type="pres">
      <dgm:prSet presAssocID="{3BE4391E-0883-416D-A8DC-BFC5E80065FE}" presName="childNode" presStyleLbl="node1" presStyleIdx="9" presStyleCnt="16">
        <dgm:presLayoutVars>
          <dgm:bulletEnabled val="1"/>
        </dgm:presLayoutVars>
      </dgm:prSet>
      <dgm:spPr/>
    </dgm:pt>
    <dgm:pt modelId="{7E5D0310-E1E0-4FE7-86D0-AA51109DC7BB}" type="pres">
      <dgm:prSet presAssocID="{56B1EDCF-C593-4A01-8214-28544EC0BF4F}" presName="aSpace" presStyleCnt="0"/>
      <dgm:spPr/>
    </dgm:pt>
    <dgm:pt modelId="{F941ACF5-CB25-4093-B913-9B45EC9B71DF}" type="pres">
      <dgm:prSet presAssocID="{A5A6D7F5-C213-467F-8297-A8AEC337848C}" presName="compNode" presStyleCnt="0"/>
      <dgm:spPr/>
    </dgm:pt>
    <dgm:pt modelId="{A5510925-415B-4AD4-B1C6-E49D59F4B3D8}" type="pres">
      <dgm:prSet presAssocID="{A5A6D7F5-C213-467F-8297-A8AEC337848C}" presName="aNode" presStyleLbl="bgShp" presStyleIdx="2" presStyleCnt="3"/>
      <dgm:spPr/>
    </dgm:pt>
    <dgm:pt modelId="{1DDC5136-5FA9-4A9A-A7F0-A8FF4985A319}" type="pres">
      <dgm:prSet presAssocID="{A5A6D7F5-C213-467F-8297-A8AEC337848C}" presName="textNode" presStyleLbl="bgShp" presStyleIdx="2" presStyleCnt="3"/>
      <dgm:spPr/>
    </dgm:pt>
    <dgm:pt modelId="{BDF569A3-00A5-462F-B43C-5CC332D5A969}" type="pres">
      <dgm:prSet presAssocID="{A5A6D7F5-C213-467F-8297-A8AEC337848C}" presName="compChildNode" presStyleCnt="0"/>
      <dgm:spPr/>
    </dgm:pt>
    <dgm:pt modelId="{AD1EBE0B-15D3-4CA9-BE6D-0FB725FFB7C7}" type="pres">
      <dgm:prSet presAssocID="{A5A6D7F5-C213-467F-8297-A8AEC337848C}" presName="theInnerList" presStyleCnt="0"/>
      <dgm:spPr/>
    </dgm:pt>
    <dgm:pt modelId="{5FBB794B-0296-4CD4-813C-AD4E1B60418A}" type="pres">
      <dgm:prSet presAssocID="{09244E2B-7FC1-410E-8A46-B040CF5A0AB1}" presName="childNode" presStyleLbl="node1" presStyleIdx="10" presStyleCnt="16">
        <dgm:presLayoutVars>
          <dgm:bulletEnabled val="1"/>
        </dgm:presLayoutVars>
      </dgm:prSet>
      <dgm:spPr/>
    </dgm:pt>
    <dgm:pt modelId="{3AEB8E7E-D284-479B-A440-BFB20816DD15}" type="pres">
      <dgm:prSet presAssocID="{09244E2B-7FC1-410E-8A46-B040CF5A0AB1}" presName="aSpace2" presStyleCnt="0"/>
      <dgm:spPr/>
    </dgm:pt>
    <dgm:pt modelId="{636D8A60-9E52-4FBE-A8EE-ACADCF2DBEA7}" type="pres">
      <dgm:prSet presAssocID="{7FF0EF3F-A17E-4695-A759-E6D399A4383C}" presName="childNode" presStyleLbl="node1" presStyleIdx="11" presStyleCnt="16">
        <dgm:presLayoutVars>
          <dgm:bulletEnabled val="1"/>
        </dgm:presLayoutVars>
      </dgm:prSet>
      <dgm:spPr/>
    </dgm:pt>
    <dgm:pt modelId="{5D69A6BA-9192-4639-ABB1-77A04BB49092}" type="pres">
      <dgm:prSet presAssocID="{7FF0EF3F-A17E-4695-A759-E6D399A4383C}" presName="aSpace2" presStyleCnt="0"/>
      <dgm:spPr/>
    </dgm:pt>
    <dgm:pt modelId="{F05CB3BF-9838-421A-8151-325D71D809FF}" type="pres">
      <dgm:prSet presAssocID="{A2A592FF-38CA-40E2-BB7A-19BC520E4D83}" presName="childNode" presStyleLbl="node1" presStyleIdx="12" presStyleCnt="16">
        <dgm:presLayoutVars>
          <dgm:bulletEnabled val="1"/>
        </dgm:presLayoutVars>
      </dgm:prSet>
      <dgm:spPr/>
    </dgm:pt>
    <dgm:pt modelId="{0AC048DE-4F75-4E6A-9F1A-C965CF246E13}" type="pres">
      <dgm:prSet presAssocID="{A2A592FF-38CA-40E2-BB7A-19BC520E4D83}" presName="aSpace2" presStyleCnt="0"/>
      <dgm:spPr/>
    </dgm:pt>
    <dgm:pt modelId="{E64AC770-0C5A-4A31-8D5D-6F26411DF812}" type="pres">
      <dgm:prSet presAssocID="{78832F31-E5CA-429B-8975-0DE248B499BD}" presName="childNode" presStyleLbl="node1" presStyleIdx="13" presStyleCnt="16">
        <dgm:presLayoutVars>
          <dgm:bulletEnabled val="1"/>
        </dgm:presLayoutVars>
      </dgm:prSet>
      <dgm:spPr/>
    </dgm:pt>
    <dgm:pt modelId="{F3817F94-3FC6-4BA5-BCC2-13B50B867D82}" type="pres">
      <dgm:prSet presAssocID="{78832F31-E5CA-429B-8975-0DE248B499BD}" presName="aSpace2" presStyleCnt="0"/>
      <dgm:spPr/>
    </dgm:pt>
    <dgm:pt modelId="{5336CDCE-DA00-4F75-A198-BEDEB191E112}" type="pres">
      <dgm:prSet presAssocID="{E757B3BD-7000-40EE-83C1-5558E9FD23EA}" presName="childNode" presStyleLbl="node1" presStyleIdx="14" presStyleCnt="16">
        <dgm:presLayoutVars>
          <dgm:bulletEnabled val="1"/>
        </dgm:presLayoutVars>
      </dgm:prSet>
      <dgm:spPr/>
    </dgm:pt>
    <dgm:pt modelId="{DF2D9944-C6CB-4F72-BF84-2B6E3A5689AA}" type="pres">
      <dgm:prSet presAssocID="{E757B3BD-7000-40EE-83C1-5558E9FD23EA}" presName="aSpace2" presStyleCnt="0"/>
      <dgm:spPr/>
    </dgm:pt>
    <dgm:pt modelId="{C6A5CDBF-B230-4291-8795-B2779679DD60}" type="pres">
      <dgm:prSet presAssocID="{24BE62C5-695C-4027-A5B5-A36BCF97EA46}" presName="childNode" presStyleLbl="node1" presStyleIdx="15" presStyleCnt="16">
        <dgm:presLayoutVars>
          <dgm:bulletEnabled val="1"/>
        </dgm:presLayoutVars>
      </dgm:prSet>
      <dgm:spPr/>
    </dgm:pt>
  </dgm:ptLst>
  <dgm:cxnLst>
    <dgm:cxn modelId="{24CB6905-9CBC-444E-88B1-84A33C54FA02}" type="presOf" srcId="{EA66B044-3791-49E5-9683-8D54A69014C9}" destId="{3C737421-46A3-41E6-94C1-4E5E41703408}" srcOrd="0" destOrd="0" presId="urn:microsoft.com/office/officeart/2005/8/layout/lProcess2"/>
    <dgm:cxn modelId="{E663CB10-5551-42D4-A918-4055F4BED0BE}" type="presOf" srcId="{56B1EDCF-C593-4A01-8214-28544EC0BF4F}" destId="{0D5B5DA0-05B1-4E51-BEA7-7C870E3973A1}" srcOrd="1" destOrd="0" presId="urn:microsoft.com/office/officeart/2005/8/layout/lProcess2"/>
    <dgm:cxn modelId="{C28E8324-901A-44B8-A0F1-322784BF2C66}" srcId="{56B1EDCF-C593-4A01-8214-28544EC0BF4F}" destId="{B5ADD652-951A-4D5B-9FAB-E9FDC38FE620}" srcOrd="2" destOrd="0" parTransId="{56505175-3CC7-4C5E-9810-85C1099E3EAF}" sibTransId="{18335293-E2D0-49D0-9BE3-34EE998C56F9}"/>
    <dgm:cxn modelId="{F5156E30-25D6-47A0-BE93-AE7A4427FD2B}" type="presOf" srcId="{93117DFA-DBE5-4900-BF7C-5D71345B89C8}" destId="{F63454B7-6A2C-4485-BBEB-40137DBB9955}" srcOrd="0" destOrd="0" presId="urn:microsoft.com/office/officeart/2005/8/layout/lProcess2"/>
    <dgm:cxn modelId="{E3BC523C-AAE2-4FFB-8374-BBB987A04131}" type="presOf" srcId="{A5B48375-AB14-4C06-A794-DE4BB19B0B55}" destId="{64CA2403-82F2-42D4-86B0-8E66F57CA6F7}" srcOrd="0" destOrd="0" presId="urn:microsoft.com/office/officeart/2005/8/layout/lProcess2"/>
    <dgm:cxn modelId="{B2767141-1726-4979-A28A-F028EFF7C4D7}" type="presOf" srcId="{E7AD0658-2908-40AD-AFCC-1687F90C4E25}" destId="{EE1C7B3D-D339-4245-9F06-6D8A0405CB75}" srcOrd="1" destOrd="0" presId="urn:microsoft.com/office/officeart/2005/8/layout/lProcess2"/>
    <dgm:cxn modelId="{F071FF44-6CDB-4684-8BD1-71579FE1696E}" type="presOf" srcId="{09244E2B-7FC1-410E-8A46-B040CF5A0AB1}" destId="{5FBB794B-0296-4CD4-813C-AD4E1B60418A}" srcOrd="0" destOrd="0" presId="urn:microsoft.com/office/officeart/2005/8/layout/lProcess2"/>
    <dgm:cxn modelId="{717B4A4D-DE32-4D56-9830-E00E2E89C612}" srcId="{CBF72023-78A0-4435-A54E-EFDA28376DBD}" destId="{56B1EDCF-C593-4A01-8214-28544EC0BF4F}" srcOrd="1" destOrd="0" parTransId="{D23B2A09-8141-4A66-B4D8-797F9404C721}" sibTransId="{903E112E-F865-4480-9986-C71255E841F1}"/>
    <dgm:cxn modelId="{DEAC8A53-C79C-44A7-BC35-A935EF3A1078}" srcId="{E7AD0658-2908-40AD-AFCC-1687F90C4E25}" destId="{0470F378-FD36-4054-B328-0E8FDCFD6064}" srcOrd="3" destOrd="0" parTransId="{CBD699BF-5EBA-4CE5-8D65-E2EA1999D3E8}" sibTransId="{EBC62552-53B4-4B9C-88F4-5D46D50DC5E9}"/>
    <dgm:cxn modelId="{AE2BBD54-179E-43D1-ADF2-0CCD6B8696E8}" type="presOf" srcId="{E7AD0658-2908-40AD-AFCC-1687F90C4E25}" destId="{4A3F8DF2-F4BB-4DF8-8659-55AFA24CEDA2}" srcOrd="0" destOrd="0" presId="urn:microsoft.com/office/officeart/2005/8/layout/lProcess2"/>
    <dgm:cxn modelId="{8B3DE055-DFFD-4E5A-8186-1A2CFBE86589}" srcId="{A5A6D7F5-C213-467F-8297-A8AEC337848C}" destId="{7FF0EF3F-A17E-4695-A759-E6D399A4383C}" srcOrd="1" destOrd="0" parTransId="{ABF18840-8FCF-4261-8A3E-500E26FDD9DE}" sibTransId="{C064D655-3C32-4E52-8DE9-95A2E52A79CF}"/>
    <dgm:cxn modelId="{55105559-F56C-481A-B70C-FEEB09DB8703}" srcId="{A5A6D7F5-C213-467F-8297-A8AEC337848C}" destId="{E757B3BD-7000-40EE-83C1-5558E9FD23EA}" srcOrd="4" destOrd="0" parTransId="{9C445D0A-744B-4C13-831F-E4BFF19614F1}" sibTransId="{6E9A8642-2C11-4DF0-BB1A-374FD3904944}"/>
    <dgm:cxn modelId="{9C6B6559-3E2F-46A0-9082-203B359F041A}" type="presOf" srcId="{A2A592FF-38CA-40E2-BB7A-19BC520E4D83}" destId="{F05CB3BF-9838-421A-8151-325D71D809FF}" srcOrd="0" destOrd="0" presId="urn:microsoft.com/office/officeart/2005/8/layout/lProcess2"/>
    <dgm:cxn modelId="{21BC3963-8610-459E-BB0A-3FEB44484F6A}" type="presOf" srcId="{78832F31-E5CA-429B-8975-0DE248B499BD}" destId="{E64AC770-0C5A-4A31-8D5D-6F26411DF812}" srcOrd="0" destOrd="0" presId="urn:microsoft.com/office/officeart/2005/8/layout/lProcess2"/>
    <dgm:cxn modelId="{184AA964-F6CA-4337-82B3-C5581D8DDE5F}" srcId="{E7AD0658-2908-40AD-AFCC-1687F90C4E25}" destId="{31BCB4AE-6A0C-4629-8101-5B450276D965}" srcOrd="1" destOrd="0" parTransId="{E81AD405-80E5-4A85-9ECB-06682E7D6E78}" sibTransId="{7515F85A-1244-4EB5-8222-4701173D210C}"/>
    <dgm:cxn modelId="{0FEF0167-A2F7-4FBB-B014-820E9BB973C2}" type="presOf" srcId="{31BCB4AE-6A0C-4629-8101-5B450276D965}" destId="{666DF9DC-A8A8-4C81-AAD5-3D56D70B0BD3}" srcOrd="0" destOrd="0" presId="urn:microsoft.com/office/officeart/2005/8/layout/lProcess2"/>
    <dgm:cxn modelId="{09FBBB6A-A8B0-459C-95CD-542D5511111F}" srcId="{56B1EDCF-C593-4A01-8214-28544EC0BF4F}" destId="{8635CE7A-6589-4EF5-B084-BC4BB86229F9}" srcOrd="0" destOrd="0" parTransId="{F0C31FA0-CF11-4AEC-8C49-8F74DFC0D035}" sibTransId="{6BEE0198-0C75-454F-8A1E-9D0DFA2CA17E}"/>
    <dgm:cxn modelId="{A792D777-5C66-4138-8A7A-BABAE8213BF3}" type="presOf" srcId="{8635CE7A-6589-4EF5-B084-BC4BB86229F9}" destId="{77A64806-A227-4DDE-874D-B96F20ADC6FB}" srcOrd="0" destOrd="0" presId="urn:microsoft.com/office/officeart/2005/8/layout/lProcess2"/>
    <dgm:cxn modelId="{84F9B285-87E4-44C5-8E3F-0F24E396AF9B}" srcId="{E7AD0658-2908-40AD-AFCC-1687F90C4E25}" destId="{93117DFA-DBE5-4900-BF7C-5D71345B89C8}" srcOrd="0" destOrd="0" parTransId="{D13F5AC5-F417-4974-85A6-AE694BA8D509}" sibTransId="{40C30FDC-A57E-4F75-B108-F37162A4F065}"/>
    <dgm:cxn modelId="{E8DF9B91-C994-4407-91A6-7701EE91794B}" type="presOf" srcId="{B5ADD652-951A-4D5B-9FAB-E9FDC38FE620}" destId="{300FEC36-2DB3-4DC4-B75B-3CAC70A96EB4}" srcOrd="0" destOrd="0" presId="urn:microsoft.com/office/officeart/2005/8/layout/lProcess2"/>
    <dgm:cxn modelId="{2EC2E993-AC52-4BC1-B15F-261315C55F71}" type="presOf" srcId="{0470F378-FD36-4054-B328-0E8FDCFD6064}" destId="{0F98D027-FFB1-41D3-A57E-9560F84FFB91}" srcOrd="0" destOrd="0" presId="urn:microsoft.com/office/officeart/2005/8/layout/lProcess2"/>
    <dgm:cxn modelId="{2B958F94-7B47-4E89-AD4A-70C637675C45}" type="presOf" srcId="{A5A6D7F5-C213-467F-8297-A8AEC337848C}" destId="{1DDC5136-5FA9-4A9A-A7F0-A8FF4985A319}" srcOrd="1" destOrd="0" presId="urn:microsoft.com/office/officeart/2005/8/layout/lProcess2"/>
    <dgm:cxn modelId="{F2B7D49A-9503-412F-BC6B-FE0F6FB9FF8E}" type="presOf" srcId="{56B1EDCF-C593-4A01-8214-28544EC0BF4F}" destId="{82EE97B1-B434-4AE7-B869-78BFFFBE4294}" srcOrd="0" destOrd="0" presId="urn:microsoft.com/office/officeart/2005/8/layout/lProcess2"/>
    <dgm:cxn modelId="{17C2F29A-9CE3-478F-AF1A-4368717274E0}" type="presOf" srcId="{A0C699A4-076B-40EE-8CAD-910571010F52}" destId="{41499011-430B-498D-9F3A-6716A20516B1}" srcOrd="0" destOrd="0" presId="urn:microsoft.com/office/officeart/2005/8/layout/lProcess2"/>
    <dgm:cxn modelId="{E3FF5EA4-986C-4DE3-BFDD-C0B7297574AB}" srcId="{E7AD0658-2908-40AD-AFCC-1687F90C4E25}" destId="{8CE2CFDD-2390-4998-8E5D-EF96EDEC4BBF}" srcOrd="2" destOrd="0" parTransId="{DF5D6DE6-AC6D-4072-A568-F8D2AE2E1C4B}" sibTransId="{D8805B07-940A-4D07-827C-B1D17F6FE69F}"/>
    <dgm:cxn modelId="{1BB2BBA5-3EF5-454A-93B0-B5343B1405CF}" srcId="{CBF72023-78A0-4435-A54E-EFDA28376DBD}" destId="{E7AD0658-2908-40AD-AFCC-1687F90C4E25}" srcOrd="0" destOrd="0" parTransId="{E97F6795-32FE-40AE-A75D-B5FE09B39DFA}" sibTransId="{D03FB6FD-8653-4D2B-B621-C05B97A18298}"/>
    <dgm:cxn modelId="{119A1DB1-D09A-418F-AAD3-5DD19066A818}" srcId="{56B1EDCF-C593-4A01-8214-28544EC0BF4F}" destId="{3BE4391E-0883-416D-A8DC-BFC5E80065FE}" srcOrd="5" destOrd="0" parTransId="{068D31F6-CE00-4876-A67D-A125AEE9EF3A}" sibTransId="{5A559295-E265-416F-AE1F-C6B8EDFC08AB}"/>
    <dgm:cxn modelId="{39D8BFB3-9383-4FB9-8652-6D38DA7B0E34}" type="presOf" srcId="{3BE4391E-0883-416D-A8DC-BFC5E80065FE}" destId="{7E04C28D-7AA9-4517-AE63-414AC3C49395}" srcOrd="0" destOrd="0" presId="urn:microsoft.com/office/officeart/2005/8/layout/lProcess2"/>
    <dgm:cxn modelId="{BE030AB4-CF13-4807-94D7-8051119B7E94}" type="presOf" srcId="{A5A6D7F5-C213-467F-8297-A8AEC337848C}" destId="{A5510925-415B-4AD4-B1C6-E49D59F4B3D8}" srcOrd="0" destOrd="0" presId="urn:microsoft.com/office/officeart/2005/8/layout/lProcess2"/>
    <dgm:cxn modelId="{B7C94EB7-F82E-4144-AB58-F3EC3F6A19AF}" type="presOf" srcId="{24BE62C5-695C-4027-A5B5-A36BCF97EA46}" destId="{C6A5CDBF-B230-4291-8795-B2779679DD60}" srcOrd="0" destOrd="0" presId="urn:microsoft.com/office/officeart/2005/8/layout/lProcess2"/>
    <dgm:cxn modelId="{446A43BB-A1D2-41CC-9748-421856E21645}" srcId="{56B1EDCF-C593-4A01-8214-28544EC0BF4F}" destId="{A5B48375-AB14-4C06-A794-DE4BB19B0B55}" srcOrd="1" destOrd="0" parTransId="{4FF08DEE-5708-4079-874B-7C89D2FE824E}" sibTransId="{A923D60E-216D-42F3-9650-12D17271282B}"/>
    <dgm:cxn modelId="{DD0027BE-35A1-4096-BB62-E75F434D76F8}" type="presOf" srcId="{7FF0EF3F-A17E-4695-A759-E6D399A4383C}" destId="{636D8A60-9E52-4FBE-A8EE-ACADCF2DBEA7}" srcOrd="0" destOrd="0" presId="urn:microsoft.com/office/officeart/2005/8/layout/lProcess2"/>
    <dgm:cxn modelId="{6F81BAC0-432F-4307-B677-F39B9AAC16DF}" type="presOf" srcId="{8CE2CFDD-2390-4998-8E5D-EF96EDEC4BBF}" destId="{DEDEAAAE-FC4B-47A8-85DD-5C1FB0269400}" srcOrd="0" destOrd="0" presId="urn:microsoft.com/office/officeart/2005/8/layout/lProcess2"/>
    <dgm:cxn modelId="{F355C8C0-AF8B-494C-AD6B-212A5DB8D9C8}" srcId="{A5A6D7F5-C213-467F-8297-A8AEC337848C}" destId="{A2A592FF-38CA-40E2-BB7A-19BC520E4D83}" srcOrd="2" destOrd="0" parTransId="{05089A8B-6CC8-414A-9CCD-ABA84C3F1937}" sibTransId="{4EAFBE7A-079E-4C83-8A6D-F94AAD106C6D}"/>
    <dgm:cxn modelId="{5880BFC2-5141-4E41-867F-58A3F6120B97}" srcId="{56B1EDCF-C593-4A01-8214-28544EC0BF4F}" destId="{A0C699A4-076B-40EE-8CAD-910571010F52}" srcOrd="4" destOrd="0" parTransId="{14342063-300E-4E3D-B8B0-EB00FF0DFF5D}" sibTransId="{FAC493CA-13D0-4051-B3A1-C1AA35F1F505}"/>
    <dgm:cxn modelId="{F3ED7AD4-11BB-4896-A066-81A438BC596D}" srcId="{A5A6D7F5-C213-467F-8297-A8AEC337848C}" destId="{78832F31-E5CA-429B-8975-0DE248B499BD}" srcOrd="3" destOrd="0" parTransId="{82CD58C4-11FC-4A9E-9DB7-A1EAD29A48CE}" sibTransId="{BCAA458D-77BD-4872-8605-8F5417C133B8}"/>
    <dgm:cxn modelId="{302D4BDD-9B26-4391-8684-AA0A61CD0C82}" srcId="{CBF72023-78A0-4435-A54E-EFDA28376DBD}" destId="{A5A6D7F5-C213-467F-8297-A8AEC337848C}" srcOrd="2" destOrd="0" parTransId="{12D37B2E-BB84-4CA3-919E-57A0058EC0BC}" sibTransId="{6B7F4A9C-5372-4405-BE3A-BEFDDEB4C56C}"/>
    <dgm:cxn modelId="{66FD66DE-F774-4471-883E-F790AFB6ECB8}" type="presOf" srcId="{CBF72023-78A0-4435-A54E-EFDA28376DBD}" destId="{9464395A-D5E3-49A4-AD15-32D7F2C9D0B6}" srcOrd="0" destOrd="0" presId="urn:microsoft.com/office/officeart/2005/8/layout/lProcess2"/>
    <dgm:cxn modelId="{802091E6-E0A8-47B5-BE5F-349DEBFB35DF}" srcId="{A5A6D7F5-C213-467F-8297-A8AEC337848C}" destId="{09244E2B-7FC1-410E-8A46-B040CF5A0AB1}" srcOrd="0" destOrd="0" parTransId="{9A366AEA-8CF8-49DB-95E8-74E638A0BB54}" sibTransId="{6A487BEC-BB87-4694-A707-DC5D7952FFDB}"/>
    <dgm:cxn modelId="{2D86A2EA-295F-49F6-9C64-A6A18D19A8CB}" srcId="{56B1EDCF-C593-4A01-8214-28544EC0BF4F}" destId="{EA66B044-3791-49E5-9683-8D54A69014C9}" srcOrd="3" destOrd="0" parTransId="{A5F3136B-6048-4A84-95BB-579C29FDE24C}" sibTransId="{D8B33910-9363-43BE-A178-0942963AA21F}"/>
    <dgm:cxn modelId="{024742F1-43BE-4AD9-A9DD-AD335525B6F2}" srcId="{A5A6D7F5-C213-467F-8297-A8AEC337848C}" destId="{24BE62C5-695C-4027-A5B5-A36BCF97EA46}" srcOrd="5" destOrd="0" parTransId="{DE3B82F4-547F-471E-A0B2-0415DFDF52C2}" sibTransId="{523487FC-CEAF-4C07-8291-BB44B7E5D11A}"/>
    <dgm:cxn modelId="{C4945CF9-6509-48B9-8BD1-EA562CF866AC}" type="presOf" srcId="{E757B3BD-7000-40EE-83C1-5558E9FD23EA}" destId="{5336CDCE-DA00-4F75-A198-BEDEB191E112}" srcOrd="0" destOrd="0" presId="urn:microsoft.com/office/officeart/2005/8/layout/lProcess2"/>
    <dgm:cxn modelId="{F66DCF77-8253-4A3F-8E72-30B564B94523}" type="presParOf" srcId="{9464395A-D5E3-49A4-AD15-32D7F2C9D0B6}" destId="{9FA41A58-D0ED-4022-A28C-710AFA28A442}" srcOrd="0" destOrd="0" presId="urn:microsoft.com/office/officeart/2005/8/layout/lProcess2"/>
    <dgm:cxn modelId="{A43D96F0-15B4-4C01-ADCF-BDF9DE6D6EAF}" type="presParOf" srcId="{9FA41A58-D0ED-4022-A28C-710AFA28A442}" destId="{4A3F8DF2-F4BB-4DF8-8659-55AFA24CEDA2}" srcOrd="0" destOrd="0" presId="urn:microsoft.com/office/officeart/2005/8/layout/lProcess2"/>
    <dgm:cxn modelId="{9FE022C6-4BBA-49E8-A1D4-489E1D2A2F3A}" type="presParOf" srcId="{9FA41A58-D0ED-4022-A28C-710AFA28A442}" destId="{EE1C7B3D-D339-4245-9F06-6D8A0405CB75}" srcOrd="1" destOrd="0" presId="urn:microsoft.com/office/officeart/2005/8/layout/lProcess2"/>
    <dgm:cxn modelId="{5122CCD4-AD82-44E5-A880-BFBEF44DA0AC}" type="presParOf" srcId="{9FA41A58-D0ED-4022-A28C-710AFA28A442}" destId="{3F34CB7B-351E-439D-9750-00E6A6D20405}" srcOrd="2" destOrd="0" presId="urn:microsoft.com/office/officeart/2005/8/layout/lProcess2"/>
    <dgm:cxn modelId="{7929A0EA-EC68-4609-81F0-303C8FD99A55}" type="presParOf" srcId="{3F34CB7B-351E-439D-9750-00E6A6D20405}" destId="{0D28C226-041E-4A8D-BB70-DCCCD0AD4435}" srcOrd="0" destOrd="0" presId="urn:microsoft.com/office/officeart/2005/8/layout/lProcess2"/>
    <dgm:cxn modelId="{1E41AAF2-F8BF-49E8-B393-FEA2A6A6473A}" type="presParOf" srcId="{0D28C226-041E-4A8D-BB70-DCCCD0AD4435}" destId="{F63454B7-6A2C-4485-BBEB-40137DBB9955}" srcOrd="0" destOrd="0" presId="urn:microsoft.com/office/officeart/2005/8/layout/lProcess2"/>
    <dgm:cxn modelId="{AA0546DF-9CEC-45C9-9A99-D5BDDF887605}" type="presParOf" srcId="{0D28C226-041E-4A8D-BB70-DCCCD0AD4435}" destId="{CBE4816B-FE84-40D6-9A0F-3768D8A5E865}" srcOrd="1" destOrd="0" presId="urn:microsoft.com/office/officeart/2005/8/layout/lProcess2"/>
    <dgm:cxn modelId="{1DCD5E8B-A3D7-4C99-913D-A4F7E685FF19}" type="presParOf" srcId="{0D28C226-041E-4A8D-BB70-DCCCD0AD4435}" destId="{666DF9DC-A8A8-4C81-AAD5-3D56D70B0BD3}" srcOrd="2" destOrd="0" presId="urn:microsoft.com/office/officeart/2005/8/layout/lProcess2"/>
    <dgm:cxn modelId="{BA5FBB09-1519-4759-9FE5-91DCE260436B}" type="presParOf" srcId="{0D28C226-041E-4A8D-BB70-DCCCD0AD4435}" destId="{99E2CE6A-D92E-4270-8246-49654BDF4EE0}" srcOrd="3" destOrd="0" presId="urn:microsoft.com/office/officeart/2005/8/layout/lProcess2"/>
    <dgm:cxn modelId="{3DA74C3F-D726-4CB4-BB78-8E846580379B}" type="presParOf" srcId="{0D28C226-041E-4A8D-BB70-DCCCD0AD4435}" destId="{DEDEAAAE-FC4B-47A8-85DD-5C1FB0269400}" srcOrd="4" destOrd="0" presId="urn:microsoft.com/office/officeart/2005/8/layout/lProcess2"/>
    <dgm:cxn modelId="{97E88BCB-BAA5-4684-B36E-A03D41F1C0AB}" type="presParOf" srcId="{0D28C226-041E-4A8D-BB70-DCCCD0AD4435}" destId="{278BEE86-3154-4806-ADAE-99FD0A5BFE33}" srcOrd="5" destOrd="0" presId="urn:microsoft.com/office/officeart/2005/8/layout/lProcess2"/>
    <dgm:cxn modelId="{4F0BCF58-FCD6-45BB-8A2A-EFBBB852C4F7}" type="presParOf" srcId="{0D28C226-041E-4A8D-BB70-DCCCD0AD4435}" destId="{0F98D027-FFB1-41D3-A57E-9560F84FFB91}" srcOrd="6" destOrd="0" presId="urn:microsoft.com/office/officeart/2005/8/layout/lProcess2"/>
    <dgm:cxn modelId="{609A02CC-60BE-42D9-BB3A-5A9F5042ED07}" type="presParOf" srcId="{9464395A-D5E3-49A4-AD15-32D7F2C9D0B6}" destId="{91AE5993-6D9E-4534-BC99-A2355CA90D48}" srcOrd="1" destOrd="0" presId="urn:microsoft.com/office/officeart/2005/8/layout/lProcess2"/>
    <dgm:cxn modelId="{7411FC08-5149-45DA-92DC-E44C2CBFB7CA}" type="presParOf" srcId="{9464395A-D5E3-49A4-AD15-32D7F2C9D0B6}" destId="{1E4C246D-E622-4798-8BE2-96E00A64B834}" srcOrd="2" destOrd="0" presId="urn:microsoft.com/office/officeart/2005/8/layout/lProcess2"/>
    <dgm:cxn modelId="{558C9213-FF98-4ECE-B475-8E82F37BB0CD}" type="presParOf" srcId="{1E4C246D-E622-4798-8BE2-96E00A64B834}" destId="{82EE97B1-B434-4AE7-B869-78BFFFBE4294}" srcOrd="0" destOrd="0" presId="urn:microsoft.com/office/officeart/2005/8/layout/lProcess2"/>
    <dgm:cxn modelId="{2C3DC35D-18F8-4B88-9AF4-AF09CCBDEC94}" type="presParOf" srcId="{1E4C246D-E622-4798-8BE2-96E00A64B834}" destId="{0D5B5DA0-05B1-4E51-BEA7-7C870E3973A1}" srcOrd="1" destOrd="0" presId="urn:microsoft.com/office/officeart/2005/8/layout/lProcess2"/>
    <dgm:cxn modelId="{25244915-133B-432D-8D7D-5B83860AA6B2}" type="presParOf" srcId="{1E4C246D-E622-4798-8BE2-96E00A64B834}" destId="{63019872-E028-42F9-BD13-79E2139F7B36}" srcOrd="2" destOrd="0" presId="urn:microsoft.com/office/officeart/2005/8/layout/lProcess2"/>
    <dgm:cxn modelId="{A0147B8C-FAC4-4343-83E5-72686E2A430B}" type="presParOf" srcId="{63019872-E028-42F9-BD13-79E2139F7B36}" destId="{14A63C9A-DE52-45F6-88CA-FD223D015BED}" srcOrd="0" destOrd="0" presId="urn:microsoft.com/office/officeart/2005/8/layout/lProcess2"/>
    <dgm:cxn modelId="{79C76586-D050-42A7-B7DC-1B07C7268FA7}" type="presParOf" srcId="{14A63C9A-DE52-45F6-88CA-FD223D015BED}" destId="{77A64806-A227-4DDE-874D-B96F20ADC6FB}" srcOrd="0" destOrd="0" presId="urn:microsoft.com/office/officeart/2005/8/layout/lProcess2"/>
    <dgm:cxn modelId="{DAA971F5-4AC9-4985-8626-F540238874AE}" type="presParOf" srcId="{14A63C9A-DE52-45F6-88CA-FD223D015BED}" destId="{7703EE63-2312-402F-97A0-55B212B60DCA}" srcOrd="1" destOrd="0" presId="urn:microsoft.com/office/officeart/2005/8/layout/lProcess2"/>
    <dgm:cxn modelId="{879A867C-4B76-4627-97E5-6C71DF408E6F}" type="presParOf" srcId="{14A63C9A-DE52-45F6-88CA-FD223D015BED}" destId="{64CA2403-82F2-42D4-86B0-8E66F57CA6F7}" srcOrd="2" destOrd="0" presId="urn:microsoft.com/office/officeart/2005/8/layout/lProcess2"/>
    <dgm:cxn modelId="{BC5AFB53-92E7-4B46-AA67-F180369A0571}" type="presParOf" srcId="{14A63C9A-DE52-45F6-88CA-FD223D015BED}" destId="{327F835B-DD50-41F9-8916-EBCF01768B3C}" srcOrd="3" destOrd="0" presId="urn:microsoft.com/office/officeart/2005/8/layout/lProcess2"/>
    <dgm:cxn modelId="{A91D037B-19ED-4040-8FE3-D845917A2CA5}" type="presParOf" srcId="{14A63C9A-DE52-45F6-88CA-FD223D015BED}" destId="{300FEC36-2DB3-4DC4-B75B-3CAC70A96EB4}" srcOrd="4" destOrd="0" presId="urn:microsoft.com/office/officeart/2005/8/layout/lProcess2"/>
    <dgm:cxn modelId="{CF5DF46F-6158-4837-943B-25400BD1B669}" type="presParOf" srcId="{14A63C9A-DE52-45F6-88CA-FD223D015BED}" destId="{D20DC231-6A83-4F8B-9446-19ED461281F2}" srcOrd="5" destOrd="0" presId="urn:microsoft.com/office/officeart/2005/8/layout/lProcess2"/>
    <dgm:cxn modelId="{31522146-6632-4CAA-9884-359A03CAC812}" type="presParOf" srcId="{14A63C9A-DE52-45F6-88CA-FD223D015BED}" destId="{3C737421-46A3-41E6-94C1-4E5E41703408}" srcOrd="6" destOrd="0" presId="urn:microsoft.com/office/officeart/2005/8/layout/lProcess2"/>
    <dgm:cxn modelId="{1E59D3B9-7A57-41F9-A220-86A8EAC50C53}" type="presParOf" srcId="{14A63C9A-DE52-45F6-88CA-FD223D015BED}" destId="{142AD70F-6AA8-47A1-BA39-50C3134B6441}" srcOrd="7" destOrd="0" presId="urn:microsoft.com/office/officeart/2005/8/layout/lProcess2"/>
    <dgm:cxn modelId="{1E8AFFA4-9E65-491A-978F-356FF31810E5}" type="presParOf" srcId="{14A63C9A-DE52-45F6-88CA-FD223D015BED}" destId="{41499011-430B-498D-9F3A-6716A20516B1}" srcOrd="8" destOrd="0" presId="urn:microsoft.com/office/officeart/2005/8/layout/lProcess2"/>
    <dgm:cxn modelId="{A60386DF-997A-4C39-AD7A-CD232DCCBCBE}" type="presParOf" srcId="{14A63C9A-DE52-45F6-88CA-FD223D015BED}" destId="{E2725C17-4DB0-447A-A55F-4A3AE59CE511}" srcOrd="9" destOrd="0" presId="urn:microsoft.com/office/officeart/2005/8/layout/lProcess2"/>
    <dgm:cxn modelId="{8E3BF5E8-AC3A-49CC-BC97-416313F32117}" type="presParOf" srcId="{14A63C9A-DE52-45F6-88CA-FD223D015BED}" destId="{7E04C28D-7AA9-4517-AE63-414AC3C49395}" srcOrd="10" destOrd="0" presId="urn:microsoft.com/office/officeart/2005/8/layout/lProcess2"/>
    <dgm:cxn modelId="{93872F70-10D1-480F-9F53-E58EE385B35E}" type="presParOf" srcId="{9464395A-D5E3-49A4-AD15-32D7F2C9D0B6}" destId="{7E5D0310-E1E0-4FE7-86D0-AA51109DC7BB}" srcOrd="3" destOrd="0" presId="urn:microsoft.com/office/officeart/2005/8/layout/lProcess2"/>
    <dgm:cxn modelId="{ABC8987D-C893-4A27-97ED-B6A7135241F4}" type="presParOf" srcId="{9464395A-D5E3-49A4-AD15-32D7F2C9D0B6}" destId="{F941ACF5-CB25-4093-B913-9B45EC9B71DF}" srcOrd="4" destOrd="0" presId="urn:microsoft.com/office/officeart/2005/8/layout/lProcess2"/>
    <dgm:cxn modelId="{FB9C561E-EA51-474F-94EB-C24749AB0FEE}" type="presParOf" srcId="{F941ACF5-CB25-4093-B913-9B45EC9B71DF}" destId="{A5510925-415B-4AD4-B1C6-E49D59F4B3D8}" srcOrd="0" destOrd="0" presId="urn:microsoft.com/office/officeart/2005/8/layout/lProcess2"/>
    <dgm:cxn modelId="{E979292D-42E6-49D2-8173-CAE33657574C}" type="presParOf" srcId="{F941ACF5-CB25-4093-B913-9B45EC9B71DF}" destId="{1DDC5136-5FA9-4A9A-A7F0-A8FF4985A319}" srcOrd="1" destOrd="0" presId="urn:microsoft.com/office/officeart/2005/8/layout/lProcess2"/>
    <dgm:cxn modelId="{2EAD2161-5D7E-4591-A710-63F23D74D76D}" type="presParOf" srcId="{F941ACF5-CB25-4093-B913-9B45EC9B71DF}" destId="{BDF569A3-00A5-462F-B43C-5CC332D5A969}" srcOrd="2" destOrd="0" presId="urn:microsoft.com/office/officeart/2005/8/layout/lProcess2"/>
    <dgm:cxn modelId="{300B7296-6B36-4908-9454-7C333077350D}" type="presParOf" srcId="{BDF569A3-00A5-462F-B43C-5CC332D5A969}" destId="{AD1EBE0B-15D3-4CA9-BE6D-0FB725FFB7C7}" srcOrd="0" destOrd="0" presId="urn:microsoft.com/office/officeart/2005/8/layout/lProcess2"/>
    <dgm:cxn modelId="{4B77E998-9666-417C-9C5E-96B6153C4346}" type="presParOf" srcId="{AD1EBE0B-15D3-4CA9-BE6D-0FB725FFB7C7}" destId="{5FBB794B-0296-4CD4-813C-AD4E1B60418A}" srcOrd="0" destOrd="0" presId="urn:microsoft.com/office/officeart/2005/8/layout/lProcess2"/>
    <dgm:cxn modelId="{E52F2242-8A38-466D-A48E-517CE633ED3B}" type="presParOf" srcId="{AD1EBE0B-15D3-4CA9-BE6D-0FB725FFB7C7}" destId="{3AEB8E7E-D284-479B-A440-BFB20816DD15}" srcOrd="1" destOrd="0" presId="urn:microsoft.com/office/officeart/2005/8/layout/lProcess2"/>
    <dgm:cxn modelId="{4F2C4A4B-0B93-4293-962F-093202082BA9}" type="presParOf" srcId="{AD1EBE0B-15D3-4CA9-BE6D-0FB725FFB7C7}" destId="{636D8A60-9E52-4FBE-A8EE-ACADCF2DBEA7}" srcOrd="2" destOrd="0" presId="urn:microsoft.com/office/officeart/2005/8/layout/lProcess2"/>
    <dgm:cxn modelId="{89C0C92E-F8D4-4910-A0DE-161063B65E52}" type="presParOf" srcId="{AD1EBE0B-15D3-4CA9-BE6D-0FB725FFB7C7}" destId="{5D69A6BA-9192-4639-ABB1-77A04BB49092}" srcOrd="3" destOrd="0" presId="urn:microsoft.com/office/officeart/2005/8/layout/lProcess2"/>
    <dgm:cxn modelId="{D187DD1E-6647-473E-AFF0-2D0F17A9EC01}" type="presParOf" srcId="{AD1EBE0B-15D3-4CA9-BE6D-0FB725FFB7C7}" destId="{F05CB3BF-9838-421A-8151-325D71D809FF}" srcOrd="4" destOrd="0" presId="urn:microsoft.com/office/officeart/2005/8/layout/lProcess2"/>
    <dgm:cxn modelId="{A7CC7A03-71FA-40C3-8079-1FE65D2945D8}" type="presParOf" srcId="{AD1EBE0B-15D3-4CA9-BE6D-0FB725FFB7C7}" destId="{0AC048DE-4F75-4E6A-9F1A-C965CF246E13}" srcOrd="5" destOrd="0" presId="urn:microsoft.com/office/officeart/2005/8/layout/lProcess2"/>
    <dgm:cxn modelId="{FE0FF549-E2EC-4988-89A7-F70438E101CD}" type="presParOf" srcId="{AD1EBE0B-15D3-4CA9-BE6D-0FB725FFB7C7}" destId="{E64AC770-0C5A-4A31-8D5D-6F26411DF812}" srcOrd="6" destOrd="0" presId="urn:microsoft.com/office/officeart/2005/8/layout/lProcess2"/>
    <dgm:cxn modelId="{7623F3BE-9D8C-4058-AE28-E596CA8777AD}" type="presParOf" srcId="{AD1EBE0B-15D3-4CA9-BE6D-0FB725FFB7C7}" destId="{F3817F94-3FC6-4BA5-BCC2-13B50B867D82}" srcOrd="7" destOrd="0" presId="urn:microsoft.com/office/officeart/2005/8/layout/lProcess2"/>
    <dgm:cxn modelId="{C1B6037C-97DF-4698-8FAA-9B2966F95A7D}" type="presParOf" srcId="{AD1EBE0B-15D3-4CA9-BE6D-0FB725FFB7C7}" destId="{5336CDCE-DA00-4F75-A198-BEDEB191E112}" srcOrd="8" destOrd="0" presId="urn:microsoft.com/office/officeart/2005/8/layout/lProcess2"/>
    <dgm:cxn modelId="{B5B4C722-4C4A-48AA-8670-8F0D96A29627}" type="presParOf" srcId="{AD1EBE0B-15D3-4CA9-BE6D-0FB725FFB7C7}" destId="{DF2D9944-C6CB-4F72-BF84-2B6E3A5689AA}" srcOrd="9" destOrd="0" presId="urn:microsoft.com/office/officeart/2005/8/layout/lProcess2"/>
    <dgm:cxn modelId="{DF34AB6A-4C50-4604-B6C2-0512D4BD9CAF}" type="presParOf" srcId="{AD1EBE0B-15D3-4CA9-BE6D-0FB725FFB7C7}" destId="{C6A5CDBF-B230-4291-8795-B2779679DD60}"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3A48DC-8D8A-4705-A8AE-1F4B5911BC9A}"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0C7A70DD-4570-4C8D-B3DB-D787AA42E1E7}">
      <dgm:prSet phldrT="[Text]" custT="1"/>
      <dgm:spPr>
        <a:solidFill>
          <a:srgbClr val="01882A"/>
        </a:solidFill>
      </dgm:spPr>
      <dgm:t>
        <a:bodyPr lIns="91440" tIns="2468880" rIns="91440" anchor="ctr"/>
        <a:lstStyle/>
        <a:p>
          <a:pPr>
            <a:buClr>
              <a:srgbClr val="53585F"/>
            </a:buClr>
            <a:buSzPts val="2800"/>
            <a:buFont typeface="Courier New"/>
            <a:buChar char="o"/>
          </a:pPr>
          <a:r>
            <a:rPr lang="en-US" sz="2900" b="1" dirty="0">
              <a:latin typeface="Trebuchet MS" panose="020B0703020202090204" pitchFamily="34" charset="0"/>
            </a:rPr>
            <a:t>Needs Assessment, Vision, Strategy</a:t>
          </a:r>
        </a:p>
      </dgm:t>
    </dgm:pt>
    <dgm:pt modelId="{5CDDAD9A-B810-4EA3-9719-6705DBBEEE98}" type="parTrans" cxnId="{215B55C0-D0DF-443E-A328-8BA84903BE8B}">
      <dgm:prSet/>
      <dgm:spPr/>
      <dgm:t>
        <a:bodyPr/>
        <a:lstStyle/>
        <a:p>
          <a:endParaRPr lang="en-US"/>
        </a:p>
      </dgm:t>
    </dgm:pt>
    <dgm:pt modelId="{89961B67-A126-4D37-A4E8-4665A3B5F68F}" type="sibTrans" cxnId="{215B55C0-D0DF-443E-A328-8BA84903BE8B}">
      <dgm:prSet/>
      <dgm:spPr/>
      <dgm:t>
        <a:bodyPr/>
        <a:lstStyle/>
        <a:p>
          <a:endParaRPr lang="en-US"/>
        </a:p>
      </dgm:t>
    </dgm:pt>
    <dgm:pt modelId="{A4FC3AF4-871A-47BB-A165-538767C1B772}">
      <dgm:prSet custT="1"/>
      <dgm:spPr>
        <a:solidFill>
          <a:srgbClr val="4A535D"/>
        </a:solidFill>
      </dgm:spPr>
      <dgm:t>
        <a:bodyPr lIns="91440" tIns="2468880" rIns="91440" anchor="ctr"/>
        <a:lstStyle/>
        <a:p>
          <a:r>
            <a:rPr lang="en-US" sz="2900" b="1" dirty="0">
              <a:latin typeface="Trebuchet MS" panose="020B0703020202090204" pitchFamily="34" charset="0"/>
            </a:rPr>
            <a:t>Policy And Regulatory Environment</a:t>
          </a:r>
        </a:p>
      </dgm:t>
    </dgm:pt>
    <dgm:pt modelId="{4921974C-9A9D-4858-8C75-4CC652C8E040}" type="parTrans" cxnId="{E4B21BD2-0CEA-46C6-A3B8-AB963EE62667}">
      <dgm:prSet/>
      <dgm:spPr/>
      <dgm:t>
        <a:bodyPr/>
        <a:lstStyle/>
        <a:p>
          <a:endParaRPr lang="en-US"/>
        </a:p>
      </dgm:t>
    </dgm:pt>
    <dgm:pt modelId="{288D0B82-3221-4041-B933-58BBBEDA8C83}" type="sibTrans" cxnId="{E4B21BD2-0CEA-46C6-A3B8-AB963EE62667}">
      <dgm:prSet/>
      <dgm:spPr/>
      <dgm:t>
        <a:bodyPr/>
        <a:lstStyle/>
        <a:p>
          <a:endParaRPr lang="en-US"/>
        </a:p>
      </dgm:t>
    </dgm:pt>
    <dgm:pt modelId="{33AC1628-D299-4DC0-9AAF-A7996051E2A5}">
      <dgm:prSet custT="1"/>
      <dgm:spPr>
        <a:solidFill>
          <a:srgbClr val="001970"/>
        </a:solidFill>
      </dgm:spPr>
      <dgm:t>
        <a:bodyPr lIns="91440" tIns="2468880" rIns="91440" anchor="ctr"/>
        <a:lstStyle/>
        <a:p>
          <a:r>
            <a:rPr lang="en-US" sz="2900" b="1" dirty="0">
              <a:latin typeface="Trebuchet MS" panose="020B0703020202090204" pitchFamily="34" charset="0"/>
            </a:rPr>
            <a:t>Incentives</a:t>
          </a:r>
        </a:p>
      </dgm:t>
    </dgm:pt>
    <dgm:pt modelId="{6AAB440F-3522-4E76-84C2-21C57433117C}" type="parTrans" cxnId="{68C7A42D-C7A0-4284-A932-92CB01543BAD}">
      <dgm:prSet/>
      <dgm:spPr/>
      <dgm:t>
        <a:bodyPr/>
        <a:lstStyle/>
        <a:p>
          <a:endParaRPr lang="en-US"/>
        </a:p>
      </dgm:t>
    </dgm:pt>
    <dgm:pt modelId="{D181393E-7589-4E87-8365-81621A2E646B}" type="sibTrans" cxnId="{68C7A42D-C7A0-4284-A932-92CB01543BAD}">
      <dgm:prSet/>
      <dgm:spPr/>
      <dgm:t>
        <a:bodyPr/>
        <a:lstStyle/>
        <a:p>
          <a:endParaRPr lang="en-US"/>
        </a:p>
      </dgm:t>
    </dgm:pt>
    <dgm:pt modelId="{7E089301-E01E-4A81-9393-5D42C3F724E8}">
      <dgm:prSet custT="1"/>
      <dgm:spPr>
        <a:solidFill>
          <a:srgbClr val="EA5E1A"/>
        </a:solidFill>
      </dgm:spPr>
      <dgm:t>
        <a:bodyPr lIns="91440" tIns="2468880" rIns="91440" anchor="ctr"/>
        <a:lstStyle/>
        <a:p>
          <a:r>
            <a:rPr lang="en-US" sz="2900" b="1" dirty="0">
              <a:latin typeface="Trebuchet MS" panose="020B0703020202090204" pitchFamily="34" charset="0"/>
            </a:rPr>
            <a:t>Direct Participation in Development</a:t>
          </a:r>
        </a:p>
      </dgm:t>
    </dgm:pt>
    <dgm:pt modelId="{D7EED179-CA94-4FF7-BB60-1D2B39C3AD6A}" type="parTrans" cxnId="{79DD8CF4-6BFB-4284-B29D-C1C16B324923}">
      <dgm:prSet/>
      <dgm:spPr/>
      <dgm:t>
        <a:bodyPr/>
        <a:lstStyle/>
        <a:p>
          <a:endParaRPr lang="en-US"/>
        </a:p>
      </dgm:t>
    </dgm:pt>
    <dgm:pt modelId="{8DEDB28D-03CF-4734-93FB-94A9EB2F6651}" type="sibTrans" cxnId="{79DD8CF4-6BFB-4284-B29D-C1C16B324923}">
      <dgm:prSet/>
      <dgm:spPr/>
      <dgm:t>
        <a:bodyPr/>
        <a:lstStyle/>
        <a:p>
          <a:endParaRPr lang="en-US"/>
        </a:p>
      </dgm:t>
    </dgm:pt>
    <dgm:pt modelId="{0D6E8BBD-BFF2-4C68-A94E-8E0708E7185B}">
      <dgm:prSet custT="1"/>
      <dgm:spPr>
        <a:solidFill>
          <a:srgbClr val="5EB7E4"/>
        </a:solidFill>
      </dgm:spPr>
      <dgm:t>
        <a:bodyPr lIns="91440" tIns="2468880" rIns="91440" anchor="ctr"/>
        <a:lstStyle/>
        <a:p>
          <a:r>
            <a:rPr lang="en-US" sz="2900" b="1" dirty="0">
              <a:latin typeface="Trebuchet MS" panose="020B0703020202090204" pitchFamily="34" charset="0"/>
            </a:rPr>
            <a:t>Building Support</a:t>
          </a:r>
        </a:p>
      </dgm:t>
    </dgm:pt>
    <dgm:pt modelId="{016F3842-3B85-4DC1-AB9F-F181AAED0299}" type="parTrans" cxnId="{E43BE618-3F31-42F9-8871-1EB352EF350D}">
      <dgm:prSet/>
      <dgm:spPr/>
      <dgm:t>
        <a:bodyPr/>
        <a:lstStyle/>
        <a:p>
          <a:endParaRPr lang="en-US"/>
        </a:p>
      </dgm:t>
    </dgm:pt>
    <dgm:pt modelId="{AB821472-EEBB-4254-940D-CFE0420131C0}" type="sibTrans" cxnId="{E43BE618-3F31-42F9-8871-1EB352EF350D}">
      <dgm:prSet/>
      <dgm:spPr/>
      <dgm:t>
        <a:bodyPr/>
        <a:lstStyle/>
        <a:p>
          <a:endParaRPr lang="en-US"/>
        </a:p>
      </dgm:t>
    </dgm:pt>
    <dgm:pt modelId="{ED38A6DF-DC70-4275-B55B-9498E7898FD2}" type="pres">
      <dgm:prSet presAssocID="{693A48DC-8D8A-4705-A8AE-1F4B5911BC9A}" presName="diagram" presStyleCnt="0">
        <dgm:presLayoutVars>
          <dgm:dir/>
          <dgm:resizeHandles val="exact"/>
        </dgm:presLayoutVars>
      </dgm:prSet>
      <dgm:spPr/>
    </dgm:pt>
    <dgm:pt modelId="{75799AE3-1089-4969-B6C4-C7E371E9367C}" type="pres">
      <dgm:prSet presAssocID="{0C7A70DD-4570-4C8D-B3DB-D787AA42E1E7}" presName="node" presStyleLbl="node1" presStyleIdx="0" presStyleCnt="5" custScaleY="262409">
        <dgm:presLayoutVars>
          <dgm:bulletEnabled val="1"/>
        </dgm:presLayoutVars>
      </dgm:prSet>
      <dgm:spPr/>
    </dgm:pt>
    <dgm:pt modelId="{59F50AA6-6B32-4AD4-9A51-B79312FF32A3}" type="pres">
      <dgm:prSet presAssocID="{89961B67-A126-4D37-A4E8-4665A3B5F68F}" presName="sibTrans" presStyleCnt="0"/>
      <dgm:spPr/>
    </dgm:pt>
    <dgm:pt modelId="{0637667E-34B0-48EE-A240-FA5FA62F2C62}" type="pres">
      <dgm:prSet presAssocID="{A4FC3AF4-871A-47BB-A165-538767C1B772}" presName="node" presStyleLbl="node1" presStyleIdx="1" presStyleCnt="5" custScaleY="262409">
        <dgm:presLayoutVars>
          <dgm:bulletEnabled val="1"/>
        </dgm:presLayoutVars>
      </dgm:prSet>
      <dgm:spPr/>
    </dgm:pt>
    <dgm:pt modelId="{6C0BCAF7-4417-4934-B14E-C6E6FE36FEC9}" type="pres">
      <dgm:prSet presAssocID="{288D0B82-3221-4041-B933-58BBBEDA8C83}" presName="sibTrans" presStyleCnt="0"/>
      <dgm:spPr/>
    </dgm:pt>
    <dgm:pt modelId="{984DCC08-CE65-44C8-9F94-56E5E99221EF}" type="pres">
      <dgm:prSet presAssocID="{33AC1628-D299-4DC0-9AAF-A7996051E2A5}" presName="node" presStyleLbl="node1" presStyleIdx="2" presStyleCnt="5" custScaleY="262409">
        <dgm:presLayoutVars>
          <dgm:bulletEnabled val="1"/>
        </dgm:presLayoutVars>
      </dgm:prSet>
      <dgm:spPr/>
    </dgm:pt>
    <dgm:pt modelId="{71C65393-E110-41F5-9557-C777F8440D91}" type="pres">
      <dgm:prSet presAssocID="{D181393E-7589-4E87-8365-81621A2E646B}" presName="sibTrans" presStyleCnt="0"/>
      <dgm:spPr/>
    </dgm:pt>
    <dgm:pt modelId="{14E190C9-9D5B-42D6-B7E2-8674843ADE86}" type="pres">
      <dgm:prSet presAssocID="{7E089301-E01E-4A81-9393-5D42C3F724E8}" presName="node" presStyleLbl="node1" presStyleIdx="3" presStyleCnt="5" custScaleY="262409">
        <dgm:presLayoutVars>
          <dgm:bulletEnabled val="1"/>
        </dgm:presLayoutVars>
      </dgm:prSet>
      <dgm:spPr/>
    </dgm:pt>
    <dgm:pt modelId="{3E6A3637-8CDC-4156-B720-173347444BBA}" type="pres">
      <dgm:prSet presAssocID="{8DEDB28D-03CF-4734-93FB-94A9EB2F6651}" presName="sibTrans" presStyleCnt="0"/>
      <dgm:spPr/>
    </dgm:pt>
    <dgm:pt modelId="{419250DB-4D4F-4F50-BCCC-995A8091DC1A}" type="pres">
      <dgm:prSet presAssocID="{0D6E8BBD-BFF2-4C68-A94E-8E0708E7185B}" presName="node" presStyleLbl="node1" presStyleIdx="4" presStyleCnt="5" custScaleY="262409">
        <dgm:presLayoutVars>
          <dgm:bulletEnabled val="1"/>
        </dgm:presLayoutVars>
      </dgm:prSet>
      <dgm:spPr/>
    </dgm:pt>
  </dgm:ptLst>
  <dgm:cxnLst>
    <dgm:cxn modelId="{E43BE618-3F31-42F9-8871-1EB352EF350D}" srcId="{693A48DC-8D8A-4705-A8AE-1F4B5911BC9A}" destId="{0D6E8BBD-BFF2-4C68-A94E-8E0708E7185B}" srcOrd="4" destOrd="0" parTransId="{016F3842-3B85-4DC1-AB9F-F181AAED0299}" sibTransId="{AB821472-EEBB-4254-940D-CFE0420131C0}"/>
    <dgm:cxn modelId="{68C7A42D-C7A0-4284-A932-92CB01543BAD}" srcId="{693A48DC-8D8A-4705-A8AE-1F4B5911BC9A}" destId="{33AC1628-D299-4DC0-9AAF-A7996051E2A5}" srcOrd="2" destOrd="0" parTransId="{6AAB440F-3522-4E76-84C2-21C57433117C}" sibTransId="{D181393E-7589-4E87-8365-81621A2E646B}"/>
    <dgm:cxn modelId="{A544D85D-BF71-4B60-9553-1F95FAEFDFD0}" type="presOf" srcId="{7E089301-E01E-4A81-9393-5D42C3F724E8}" destId="{14E190C9-9D5B-42D6-B7E2-8674843ADE86}" srcOrd="0" destOrd="0" presId="urn:microsoft.com/office/officeart/2005/8/layout/default"/>
    <dgm:cxn modelId="{15DD6477-0968-4FCD-9DCE-0A58604D5DD6}" type="presOf" srcId="{33AC1628-D299-4DC0-9AAF-A7996051E2A5}" destId="{984DCC08-CE65-44C8-9F94-56E5E99221EF}" srcOrd="0" destOrd="0" presId="urn:microsoft.com/office/officeart/2005/8/layout/default"/>
    <dgm:cxn modelId="{05CB628E-0873-43C0-9E0F-3FF9308025FD}" type="presOf" srcId="{0C7A70DD-4570-4C8D-B3DB-D787AA42E1E7}" destId="{75799AE3-1089-4969-B6C4-C7E371E9367C}" srcOrd="0" destOrd="0" presId="urn:microsoft.com/office/officeart/2005/8/layout/default"/>
    <dgm:cxn modelId="{16FBC9B1-6D0B-436C-8CD2-803826E95A53}" type="presOf" srcId="{0D6E8BBD-BFF2-4C68-A94E-8E0708E7185B}" destId="{419250DB-4D4F-4F50-BCCC-995A8091DC1A}" srcOrd="0" destOrd="0" presId="urn:microsoft.com/office/officeart/2005/8/layout/default"/>
    <dgm:cxn modelId="{215B55C0-D0DF-443E-A328-8BA84903BE8B}" srcId="{693A48DC-8D8A-4705-A8AE-1F4B5911BC9A}" destId="{0C7A70DD-4570-4C8D-B3DB-D787AA42E1E7}" srcOrd="0" destOrd="0" parTransId="{5CDDAD9A-B810-4EA3-9719-6705DBBEEE98}" sibTransId="{89961B67-A126-4D37-A4E8-4665A3B5F68F}"/>
    <dgm:cxn modelId="{5FC493CF-C1C9-48B3-9195-805948CEAF1E}" type="presOf" srcId="{A4FC3AF4-871A-47BB-A165-538767C1B772}" destId="{0637667E-34B0-48EE-A240-FA5FA62F2C62}" srcOrd="0" destOrd="0" presId="urn:microsoft.com/office/officeart/2005/8/layout/default"/>
    <dgm:cxn modelId="{E4B21BD2-0CEA-46C6-A3B8-AB963EE62667}" srcId="{693A48DC-8D8A-4705-A8AE-1F4B5911BC9A}" destId="{A4FC3AF4-871A-47BB-A165-538767C1B772}" srcOrd="1" destOrd="0" parTransId="{4921974C-9A9D-4858-8C75-4CC652C8E040}" sibTransId="{288D0B82-3221-4041-B933-58BBBEDA8C83}"/>
    <dgm:cxn modelId="{5B4299E5-297C-4631-A1D9-E60642219ABA}" type="presOf" srcId="{693A48DC-8D8A-4705-A8AE-1F4B5911BC9A}" destId="{ED38A6DF-DC70-4275-B55B-9498E7898FD2}" srcOrd="0" destOrd="0" presId="urn:microsoft.com/office/officeart/2005/8/layout/default"/>
    <dgm:cxn modelId="{79DD8CF4-6BFB-4284-B29D-C1C16B324923}" srcId="{693A48DC-8D8A-4705-A8AE-1F4B5911BC9A}" destId="{7E089301-E01E-4A81-9393-5D42C3F724E8}" srcOrd="3" destOrd="0" parTransId="{D7EED179-CA94-4FF7-BB60-1D2B39C3AD6A}" sibTransId="{8DEDB28D-03CF-4734-93FB-94A9EB2F6651}"/>
    <dgm:cxn modelId="{D7FC848F-591A-4A7A-9D6E-44FFD727C1A1}" type="presParOf" srcId="{ED38A6DF-DC70-4275-B55B-9498E7898FD2}" destId="{75799AE3-1089-4969-B6C4-C7E371E9367C}" srcOrd="0" destOrd="0" presId="urn:microsoft.com/office/officeart/2005/8/layout/default"/>
    <dgm:cxn modelId="{9B0AB9E4-4ED0-4C46-A053-F3064CB41C7B}" type="presParOf" srcId="{ED38A6DF-DC70-4275-B55B-9498E7898FD2}" destId="{59F50AA6-6B32-4AD4-9A51-B79312FF32A3}" srcOrd="1" destOrd="0" presId="urn:microsoft.com/office/officeart/2005/8/layout/default"/>
    <dgm:cxn modelId="{EDB69CC7-CC92-40C7-A085-844F358B8C86}" type="presParOf" srcId="{ED38A6DF-DC70-4275-B55B-9498E7898FD2}" destId="{0637667E-34B0-48EE-A240-FA5FA62F2C62}" srcOrd="2" destOrd="0" presId="urn:microsoft.com/office/officeart/2005/8/layout/default"/>
    <dgm:cxn modelId="{B950F4D8-839D-4B6D-ACC2-AA8A9187CAA8}" type="presParOf" srcId="{ED38A6DF-DC70-4275-B55B-9498E7898FD2}" destId="{6C0BCAF7-4417-4934-B14E-C6E6FE36FEC9}" srcOrd="3" destOrd="0" presId="urn:microsoft.com/office/officeart/2005/8/layout/default"/>
    <dgm:cxn modelId="{F14BE73B-529B-49BD-954C-CAE4BC7F3A50}" type="presParOf" srcId="{ED38A6DF-DC70-4275-B55B-9498E7898FD2}" destId="{984DCC08-CE65-44C8-9F94-56E5E99221EF}" srcOrd="4" destOrd="0" presId="urn:microsoft.com/office/officeart/2005/8/layout/default"/>
    <dgm:cxn modelId="{C869DFB3-07D8-4189-82D0-8DB1058663B9}" type="presParOf" srcId="{ED38A6DF-DC70-4275-B55B-9498E7898FD2}" destId="{71C65393-E110-41F5-9557-C777F8440D91}" srcOrd="5" destOrd="0" presId="urn:microsoft.com/office/officeart/2005/8/layout/default"/>
    <dgm:cxn modelId="{8574AF66-E1A9-4AFE-B9D4-6097D1A946C8}" type="presParOf" srcId="{ED38A6DF-DC70-4275-B55B-9498E7898FD2}" destId="{14E190C9-9D5B-42D6-B7E2-8674843ADE86}" srcOrd="6" destOrd="0" presId="urn:microsoft.com/office/officeart/2005/8/layout/default"/>
    <dgm:cxn modelId="{B96A54C3-1F7A-470F-A122-3DEE6D823A1F}" type="presParOf" srcId="{ED38A6DF-DC70-4275-B55B-9498E7898FD2}" destId="{3E6A3637-8CDC-4156-B720-173347444BBA}" srcOrd="7" destOrd="0" presId="urn:microsoft.com/office/officeart/2005/8/layout/default"/>
    <dgm:cxn modelId="{D000EC67-F207-4095-BF21-EC2EED4C24C1}" type="presParOf" srcId="{ED38A6DF-DC70-4275-B55B-9498E7898FD2}" destId="{419250DB-4D4F-4F50-BCCC-995A8091DC1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F7E89-6D1D-453E-ABCC-C097AE6D996E}">
      <dsp:nvSpPr>
        <dsp:cNvPr id="0" name=""/>
        <dsp:cNvSpPr/>
      </dsp:nvSpPr>
      <dsp:spPr>
        <a:xfrm>
          <a:off x="1167357" y="1652"/>
          <a:ext cx="4088455" cy="245307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b" anchorCtr="0">
          <a:noAutofit/>
        </a:bodyPr>
        <a:lstStyle/>
        <a:p>
          <a:pPr marL="0" lvl="0" indent="0" algn="ctr" defTabSz="1244600">
            <a:lnSpc>
              <a:spcPct val="90000"/>
            </a:lnSpc>
            <a:spcBef>
              <a:spcPct val="0"/>
            </a:spcBef>
            <a:spcAft>
              <a:spcPts val="0"/>
            </a:spcAft>
            <a:buNone/>
          </a:pPr>
          <a:r>
            <a:rPr lang="en-US" sz="2800" b="1" kern="1200" dirty="0">
              <a:latin typeface="Trebuchet MS" panose="020B0703020202090204" pitchFamily="34" charset="0"/>
            </a:rPr>
            <a:t>Phase I: </a:t>
          </a:r>
        </a:p>
        <a:p>
          <a:pPr marL="0" lvl="0" indent="0" algn="ctr" defTabSz="1244600">
            <a:lnSpc>
              <a:spcPct val="90000"/>
            </a:lnSpc>
            <a:spcBef>
              <a:spcPct val="0"/>
            </a:spcBef>
            <a:spcAft>
              <a:spcPts val="0"/>
            </a:spcAft>
            <a:buNone/>
          </a:pPr>
          <a:r>
            <a:rPr lang="en-US" sz="2800" kern="1200" dirty="0">
              <a:latin typeface="Trebuchet MS" panose="020B0703020202090204" pitchFamily="34" charset="0"/>
            </a:rPr>
            <a:t>Visioning</a:t>
          </a:r>
        </a:p>
      </dsp:txBody>
      <dsp:txXfrm>
        <a:off x="1167357" y="1652"/>
        <a:ext cx="4088455" cy="2453073"/>
      </dsp:txXfrm>
    </dsp:sp>
    <dsp:sp modelId="{FDE10DBC-FD13-4CBE-B822-51138DD004BF}">
      <dsp:nvSpPr>
        <dsp:cNvPr id="0" name=""/>
        <dsp:cNvSpPr/>
      </dsp:nvSpPr>
      <dsp:spPr>
        <a:xfrm>
          <a:off x="5593701" y="1652"/>
          <a:ext cx="4088455" cy="2453073"/>
        </a:xfrm>
        <a:prstGeom prst="rect">
          <a:avLst/>
        </a:prstGeom>
        <a:solidFill>
          <a:srgbClr val="4A535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b" anchorCtr="0">
          <a:noAutofit/>
        </a:bodyPr>
        <a:lstStyle/>
        <a:p>
          <a:pPr marL="0" lvl="0" indent="0" algn="ctr" defTabSz="1244600">
            <a:lnSpc>
              <a:spcPct val="90000"/>
            </a:lnSpc>
            <a:spcBef>
              <a:spcPct val="0"/>
            </a:spcBef>
            <a:spcAft>
              <a:spcPts val="0"/>
            </a:spcAft>
            <a:buNone/>
          </a:pPr>
          <a:r>
            <a:rPr lang="en-US" sz="2800" b="1" kern="1200" dirty="0">
              <a:latin typeface="Trebuchet MS" panose="020B0703020202090204" pitchFamily="34" charset="0"/>
            </a:rPr>
            <a:t>Phase 2: </a:t>
          </a:r>
          <a:r>
            <a:rPr lang="en-US" sz="2800" kern="1200" dirty="0">
              <a:latin typeface="Trebuchet MS" panose="020B0703020202090204" pitchFamily="34" charset="0"/>
            </a:rPr>
            <a:t>Planning &amp; Predevelopment</a:t>
          </a:r>
        </a:p>
      </dsp:txBody>
      <dsp:txXfrm>
        <a:off x="5593701" y="1652"/>
        <a:ext cx="4088455" cy="2453073"/>
      </dsp:txXfrm>
    </dsp:sp>
    <dsp:sp modelId="{3788FF5F-8BAF-44F0-8B54-EB401DA3D964}">
      <dsp:nvSpPr>
        <dsp:cNvPr id="0" name=""/>
        <dsp:cNvSpPr/>
      </dsp:nvSpPr>
      <dsp:spPr>
        <a:xfrm>
          <a:off x="10020046" y="1652"/>
          <a:ext cx="4088455" cy="2453073"/>
        </a:xfrm>
        <a:prstGeom prst="rect">
          <a:avLst/>
        </a:prstGeom>
        <a:solidFill>
          <a:srgbClr val="0019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b" anchorCtr="0">
          <a:noAutofit/>
        </a:bodyPr>
        <a:lstStyle/>
        <a:p>
          <a:pPr marL="0" lvl="0" indent="0" algn="ctr" defTabSz="1244600">
            <a:lnSpc>
              <a:spcPct val="90000"/>
            </a:lnSpc>
            <a:spcBef>
              <a:spcPct val="0"/>
            </a:spcBef>
            <a:spcAft>
              <a:spcPts val="0"/>
            </a:spcAft>
            <a:buNone/>
          </a:pPr>
          <a:r>
            <a:rPr lang="en-US" sz="2800" b="1" kern="1200" dirty="0">
              <a:latin typeface="Trebuchet MS" panose="020B0703020202090204" pitchFamily="34" charset="0"/>
            </a:rPr>
            <a:t>Phase 3:</a:t>
          </a:r>
        </a:p>
        <a:p>
          <a:pPr marL="0" lvl="0" indent="0" algn="ctr" defTabSz="1244600">
            <a:lnSpc>
              <a:spcPct val="90000"/>
            </a:lnSpc>
            <a:spcBef>
              <a:spcPct val="0"/>
            </a:spcBef>
            <a:spcAft>
              <a:spcPts val="0"/>
            </a:spcAft>
            <a:buNone/>
          </a:pPr>
          <a:r>
            <a:rPr lang="en-US" sz="2800" kern="1200" dirty="0">
              <a:latin typeface="Trebuchet MS" panose="020B0703020202090204" pitchFamily="34" charset="0"/>
            </a:rPr>
            <a:t>Securing Funding</a:t>
          </a:r>
        </a:p>
      </dsp:txBody>
      <dsp:txXfrm>
        <a:off x="10020046" y="1652"/>
        <a:ext cx="4088455" cy="2453073"/>
      </dsp:txXfrm>
    </dsp:sp>
    <dsp:sp modelId="{A7C6CE11-5B5F-4C9F-A830-54DB016FC975}">
      <dsp:nvSpPr>
        <dsp:cNvPr id="0" name=""/>
        <dsp:cNvSpPr/>
      </dsp:nvSpPr>
      <dsp:spPr>
        <a:xfrm>
          <a:off x="1167357" y="2792614"/>
          <a:ext cx="4088455" cy="2453073"/>
        </a:xfrm>
        <a:prstGeom prst="rect">
          <a:avLst/>
        </a:prstGeom>
        <a:solidFill>
          <a:srgbClr val="EA5E1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b" anchorCtr="0">
          <a:noAutofit/>
        </a:bodyPr>
        <a:lstStyle/>
        <a:p>
          <a:pPr marL="0" lvl="0" indent="0" algn="ctr" defTabSz="1244600">
            <a:lnSpc>
              <a:spcPct val="90000"/>
            </a:lnSpc>
            <a:spcBef>
              <a:spcPct val="0"/>
            </a:spcBef>
            <a:spcAft>
              <a:spcPts val="0"/>
            </a:spcAft>
            <a:buNone/>
          </a:pPr>
          <a:r>
            <a:rPr lang="en-US" sz="2800" b="1" kern="1200" dirty="0">
              <a:latin typeface="Trebuchet MS" panose="020B0703020202090204" pitchFamily="34" charset="0"/>
            </a:rPr>
            <a:t>Phase 4: </a:t>
          </a:r>
        </a:p>
        <a:p>
          <a:pPr marL="0" lvl="0" indent="0" algn="ctr" defTabSz="1244600">
            <a:lnSpc>
              <a:spcPct val="90000"/>
            </a:lnSpc>
            <a:spcBef>
              <a:spcPct val="0"/>
            </a:spcBef>
            <a:spcAft>
              <a:spcPts val="0"/>
            </a:spcAft>
            <a:buNone/>
          </a:pPr>
          <a:r>
            <a:rPr lang="en-US" sz="2800" kern="1200" dirty="0">
              <a:latin typeface="Trebuchet MS" panose="020B0703020202090204" pitchFamily="34" charset="0"/>
            </a:rPr>
            <a:t>Design</a:t>
          </a:r>
        </a:p>
      </dsp:txBody>
      <dsp:txXfrm>
        <a:off x="1167357" y="2792614"/>
        <a:ext cx="4088455" cy="2453073"/>
      </dsp:txXfrm>
    </dsp:sp>
    <dsp:sp modelId="{D9014E09-A4C2-4B0C-B6A2-9B6A190490A7}">
      <dsp:nvSpPr>
        <dsp:cNvPr id="0" name=""/>
        <dsp:cNvSpPr/>
      </dsp:nvSpPr>
      <dsp:spPr>
        <a:xfrm>
          <a:off x="5593701" y="2792614"/>
          <a:ext cx="4088455" cy="2453073"/>
        </a:xfrm>
        <a:prstGeom prst="rect">
          <a:avLst/>
        </a:prstGeom>
        <a:solidFill>
          <a:srgbClr val="523F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b" anchorCtr="0">
          <a:noAutofit/>
        </a:bodyPr>
        <a:lstStyle/>
        <a:p>
          <a:pPr marL="0" lvl="0" indent="0" algn="ctr" defTabSz="1244600">
            <a:lnSpc>
              <a:spcPct val="90000"/>
            </a:lnSpc>
            <a:spcBef>
              <a:spcPct val="0"/>
            </a:spcBef>
            <a:spcAft>
              <a:spcPts val="0"/>
            </a:spcAft>
            <a:buNone/>
          </a:pPr>
          <a:r>
            <a:rPr lang="en-US" sz="2800" b="1" kern="1200" dirty="0">
              <a:latin typeface="Trebuchet MS" panose="020B0703020202090204" pitchFamily="34" charset="0"/>
            </a:rPr>
            <a:t>Phase 5:</a:t>
          </a:r>
        </a:p>
        <a:p>
          <a:pPr marL="0" lvl="0" indent="0" algn="ctr" defTabSz="1244600">
            <a:lnSpc>
              <a:spcPct val="90000"/>
            </a:lnSpc>
            <a:spcBef>
              <a:spcPct val="0"/>
            </a:spcBef>
            <a:spcAft>
              <a:spcPts val="0"/>
            </a:spcAft>
            <a:buNone/>
          </a:pPr>
          <a:r>
            <a:rPr lang="en-US" sz="2800" kern="1200" dirty="0">
              <a:latin typeface="Trebuchet MS" panose="020B0703020202090204" pitchFamily="34" charset="0"/>
            </a:rPr>
            <a:t>Construction</a:t>
          </a:r>
        </a:p>
      </dsp:txBody>
      <dsp:txXfrm>
        <a:off x="5593701" y="2792614"/>
        <a:ext cx="4088455" cy="2453073"/>
      </dsp:txXfrm>
    </dsp:sp>
    <dsp:sp modelId="{73E6208E-B6A2-4158-880B-71290911D829}">
      <dsp:nvSpPr>
        <dsp:cNvPr id="0" name=""/>
        <dsp:cNvSpPr/>
      </dsp:nvSpPr>
      <dsp:spPr>
        <a:xfrm>
          <a:off x="10020046" y="2792614"/>
          <a:ext cx="4088455" cy="2453073"/>
        </a:xfrm>
        <a:prstGeom prst="rect">
          <a:avLst/>
        </a:prstGeom>
        <a:solidFill>
          <a:srgbClr val="5EB7E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b" anchorCtr="0">
          <a:noAutofit/>
        </a:bodyPr>
        <a:lstStyle/>
        <a:p>
          <a:pPr marL="0" lvl="0" indent="0" algn="ctr" defTabSz="1244600">
            <a:lnSpc>
              <a:spcPct val="90000"/>
            </a:lnSpc>
            <a:spcBef>
              <a:spcPct val="0"/>
            </a:spcBef>
            <a:spcAft>
              <a:spcPts val="0"/>
            </a:spcAft>
            <a:buNone/>
          </a:pPr>
          <a:r>
            <a:rPr lang="en-US" sz="2800" b="1" kern="1200" dirty="0">
              <a:latin typeface="Trebuchet MS" panose="020B0703020202090204" pitchFamily="34" charset="0"/>
            </a:rPr>
            <a:t>Phase 6:</a:t>
          </a:r>
        </a:p>
        <a:p>
          <a:pPr marL="0" lvl="0" indent="0" algn="ctr" defTabSz="1244600">
            <a:lnSpc>
              <a:spcPct val="90000"/>
            </a:lnSpc>
            <a:spcBef>
              <a:spcPct val="0"/>
            </a:spcBef>
            <a:spcAft>
              <a:spcPts val="0"/>
            </a:spcAft>
            <a:buNone/>
          </a:pPr>
          <a:r>
            <a:rPr lang="en-US" sz="2800" kern="1200" dirty="0">
              <a:latin typeface="Trebuchet MS" panose="020B0703020202090204" pitchFamily="34" charset="0"/>
            </a:rPr>
            <a:t>Operations</a:t>
          </a:r>
        </a:p>
      </dsp:txBody>
      <dsp:txXfrm>
        <a:off x="10020046" y="2792614"/>
        <a:ext cx="4088455" cy="24530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F8DF2-F4BB-4DF8-8659-55AFA24CEDA2}">
      <dsp:nvSpPr>
        <dsp:cNvPr id="0" name=""/>
        <dsp:cNvSpPr/>
      </dsp:nvSpPr>
      <dsp:spPr>
        <a:xfrm>
          <a:off x="10514" y="0"/>
          <a:ext cx="4504740" cy="6133934"/>
        </a:xfrm>
        <a:prstGeom prst="roundRect">
          <a:avLst>
            <a:gd name="adj" fmla="val 10000"/>
          </a:avLst>
        </a:prstGeom>
        <a:solidFill>
          <a:srgbClr val="4A535D"/>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82880" rIns="171450" bIns="182880" numCol="1" spcCol="1270" anchor="b" anchorCtr="0">
          <a:noAutofit/>
        </a:bodyPr>
        <a:lstStyle/>
        <a:p>
          <a:pPr marL="0" lvl="0" indent="0" algn="ctr" defTabSz="2000250">
            <a:lnSpc>
              <a:spcPct val="90000"/>
            </a:lnSpc>
            <a:spcBef>
              <a:spcPct val="0"/>
            </a:spcBef>
            <a:spcAft>
              <a:spcPct val="35000"/>
            </a:spcAft>
            <a:buNone/>
          </a:pPr>
          <a:r>
            <a:rPr lang="en-US" sz="2800" b="1" kern="1200" dirty="0">
              <a:solidFill>
                <a:schemeClr val="bg1"/>
              </a:solidFill>
              <a:latin typeface="Trebuchet MS"/>
              <a:ea typeface="Calibri"/>
              <a:cs typeface="Times New Roman"/>
              <a:sym typeface="Trebuchet MS"/>
            </a:rPr>
            <a:t>Private</a:t>
          </a:r>
          <a:endParaRPr lang="en-US" sz="2800" b="1" kern="1200" dirty="0">
            <a:solidFill>
              <a:schemeClr val="bg1"/>
            </a:solidFill>
            <a:latin typeface="Trebuchet MS"/>
            <a:ea typeface="Calibri"/>
            <a:cs typeface="Times New Roman"/>
          </a:endParaRPr>
        </a:p>
      </dsp:txBody>
      <dsp:txXfrm>
        <a:off x="10514" y="0"/>
        <a:ext cx="4504740" cy="1840180"/>
      </dsp:txXfrm>
    </dsp:sp>
    <dsp:sp modelId="{F63454B7-6A2C-4485-BBEB-40137DBB9955}">
      <dsp:nvSpPr>
        <dsp:cNvPr id="0" name=""/>
        <dsp:cNvSpPr/>
      </dsp:nvSpPr>
      <dsp:spPr>
        <a:xfrm>
          <a:off x="280796" y="1840329"/>
          <a:ext cx="3964175" cy="893583"/>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cap="none" dirty="0">
              <a:solidFill>
                <a:srgbClr val="4A535D"/>
              </a:solidFill>
              <a:latin typeface="Trebuchet MS"/>
              <a:ea typeface="Trebuchet MS"/>
              <a:cs typeface="Trebuchet MS"/>
              <a:sym typeface="Trebuchet MS"/>
            </a:rPr>
            <a:t>Developer/Developer Partner </a:t>
          </a:r>
        </a:p>
      </dsp:txBody>
      <dsp:txXfrm>
        <a:off x="306968" y="1866501"/>
        <a:ext cx="3911831" cy="841239"/>
      </dsp:txXfrm>
    </dsp:sp>
    <dsp:sp modelId="{666DF9DC-A8A8-4C81-AAD5-3D56D70B0BD3}">
      <dsp:nvSpPr>
        <dsp:cNvPr id="0" name=""/>
        <dsp:cNvSpPr/>
      </dsp:nvSpPr>
      <dsp:spPr>
        <a:xfrm>
          <a:off x="280796" y="2871387"/>
          <a:ext cx="3964175" cy="893583"/>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cap="none" dirty="0">
              <a:solidFill>
                <a:srgbClr val="4A535D"/>
              </a:solidFill>
              <a:latin typeface="Trebuchet MS"/>
              <a:ea typeface="Trebuchet MS"/>
              <a:cs typeface="Trebuchet MS"/>
              <a:sym typeface="Trebuchet MS"/>
            </a:rPr>
            <a:t>Landowner/Leaseholder </a:t>
          </a:r>
          <a:endParaRPr lang="en-US" sz="1900" b="1" kern="1200" dirty="0">
            <a:solidFill>
              <a:srgbClr val="4A535D"/>
            </a:solidFill>
          </a:endParaRPr>
        </a:p>
      </dsp:txBody>
      <dsp:txXfrm>
        <a:off x="306968" y="2897559"/>
        <a:ext cx="3911831" cy="841239"/>
      </dsp:txXfrm>
    </dsp:sp>
    <dsp:sp modelId="{DEDEAAAE-FC4B-47A8-85DD-5C1FB0269400}">
      <dsp:nvSpPr>
        <dsp:cNvPr id="0" name=""/>
        <dsp:cNvSpPr/>
      </dsp:nvSpPr>
      <dsp:spPr>
        <a:xfrm>
          <a:off x="280796" y="3902445"/>
          <a:ext cx="3964175" cy="893583"/>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cap="none" dirty="0">
              <a:solidFill>
                <a:srgbClr val="4A535D"/>
              </a:solidFill>
              <a:latin typeface="Trebuchet MS"/>
              <a:ea typeface="Trebuchet MS"/>
              <a:cs typeface="Trebuchet MS"/>
              <a:sym typeface="Trebuchet MS"/>
            </a:rPr>
            <a:t>Property manager </a:t>
          </a:r>
        </a:p>
      </dsp:txBody>
      <dsp:txXfrm>
        <a:off x="306968" y="3928617"/>
        <a:ext cx="3911831" cy="841239"/>
      </dsp:txXfrm>
    </dsp:sp>
    <dsp:sp modelId="{0F98D027-FFB1-41D3-A57E-9560F84FFB91}">
      <dsp:nvSpPr>
        <dsp:cNvPr id="0" name=""/>
        <dsp:cNvSpPr/>
      </dsp:nvSpPr>
      <dsp:spPr>
        <a:xfrm>
          <a:off x="280796" y="4933503"/>
          <a:ext cx="3964175" cy="893583"/>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cap="none" dirty="0">
              <a:solidFill>
                <a:srgbClr val="4A535D"/>
              </a:solidFill>
              <a:latin typeface="Trebuchet MS"/>
              <a:ea typeface="Trebuchet MS"/>
              <a:cs typeface="Trebuchet MS"/>
              <a:sym typeface="Trebuchet MS"/>
            </a:rPr>
            <a:t>Service Provider</a:t>
          </a:r>
          <a:endParaRPr lang="en-US" sz="1900" b="1" kern="1200" dirty="0">
            <a:solidFill>
              <a:srgbClr val="4A535D"/>
            </a:solidFill>
          </a:endParaRPr>
        </a:p>
      </dsp:txBody>
      <dsp:txXfrm>
        <a:off x="306968" y="4959675"/>
        <a:ext cx="3911831" cy="841239"/>
      </dsp:txXfrm>
    </dsp:sp>
    <dsp:sp modelId="{82EE97B1-B434-4AE7-B869-78BFFFBE4294}">
      <dsp:nvSpPr>
        <dsp:cNvPr id="0" name=""/>
        <dsp:cNvSpPr/>
      </dsp:nvSpPr>
      <dsp:spPr>
        <a:xfrm>
          <a:off x="4886896" y="0"/>
          <a:ext cx="4504740" cy="6133934"/>
        </a:xfrm>
        <a:prstGeom prst="roundRect">
          <a:avLst>
            <a:gd name="adj" fmla="val 10000"/>
          </a:avLst>
        </a:prstGeom>
        <a:solidFill>
          <a:srgbClr val="4A535D"/>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82880" rIns="106680" bIns="182880" numCol="1" spcCol="1270" anchor="b" anchorCtr="0">
          <a:noAutofit/>
        </a:bodyPr>
        <a:lstStyle/>
        <a:p>
          <a:pPr marL="0" lvl="0" indent="0" algn="ctr" defTabSz="1244600">
            <a:lnSpc>
              <a:spcPct val="90000"/>
            </a:lnSpc>
            <a:spcBef>
              <a:spcPct val="0"/>
            </a:spcBef>
            <a:spcAft>
              <a:spcPct val="35000"/>
            </a:spcAft>
            <a:buNone/>
          </a:pPr>
          <a:r>
            <a:rPr lang="en-US" sz="2800" b="1" kern="1200" dirty="0">
              <a:latin typeface="Trebuchet MS"/>
              <a:ea typeface="Calibri"/>
              <a:cs typeface="Times New Roman"/>
            </a:rPr>
            <a:t>Public</a:t>
          </a:r>
          <a:endParaRPr lang="en-US" sz="2800" kern="1200" dirty="0"/>
        </a:p>
      </dsp:txBody>
      <dsp:txXfrm>
        <a:off x="4886896" y="0"/>
        <a:ext cx="4504740" cy="1840180"/>
      </dsp:txXfrm>
    </dsp:sp>
    <dsp:sp modelId="{77A64806-A227-4DDE-874D-B96F20ADC6FB}">
      <dsp:nvSpPr>
        <dsp:cNvPr id="0" name=""/>
        <dsp:cNvSpPr/>
      </dsp:nvSpPr>
      <dsp:spPr>
        <a:xfrm>
          <a:off x="5157178" y="1840479"/>
          <a:ext cx="3964175" cy="58890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4A535D"/>
              </a:solidFill>
              <a:latin typeface="Trebuchet MS"/>
              <a:ea typeface="Calibri"/>
              <a:cs typeface="Times New Roman"/>
            </a:rPr>
            <a:t>Town/City planning &amp; zoning</a:t>
          </a:r>
          <a:endParaRPr lang="en-US" sz="1900" b="1" kern="1200" dirty="0">
            <a:solidFill>
              <a:srgbClr val="4A535D"/>
            </a:solidFill>
            <a:ea typeface="Calibri"/>
            <a:cs typeface="Times New Roman"/>
          </a:endParaRPr>
        </a:p>
      </dsp:txBody>
      <dsp:txXfrm>
        <a:off x="5174427" y="1857728"/>
        <a:ext cx="3929677" cy="554410"/>
      </dsp:txXfrm>
    </dsp:sp>
    <dsp:sp modelId="{64CA2403-82F2-42D4-86B0-8E66F57CA6F7}">
      <dsp:nvSpPr>
        <dsp:cNvPr id="0" name=""/>
        <dsp:cNvSpPr/>
      </dsp:nvSpPr>
      <dsp:spPr>
        <a:xfrm>
          <a:off x="5157178" y="2519989"/>
          <a:ext cx="3964175" cy="58890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4A535D"/>
              </a:solidFill>
              <a:latin typeface="Trebuchet MS"/>
              <a:ea typeface="Calibri"/>
              <a:cs typeface="Times New Roman"/>
            </a:rPr>
            <a:t>Development review</a:t>
          </a:r>
          <a:endParaRPr lang="en-US" sz="1900" b="1" kern="1200" dirty="0">
            <a:solidFill>
              <a:srgbClr val="4A535D"/>
            </a:solidFill>
            <a:latin typeface="Trebuchet MS"/>
            <a:ea typeface="Calibri"/>
          </a:endParaRPr>
        </a:p>
      </dsp:txBody>
      <dsp:txXfrm>
        <a:off x="5174427" y="2537238"/>
        <a:ext cx="3929677" cy="554410"/>
      </dsp:txXfrm>
    </dsp:sp>
    <dsp:sp modelId="{300FEC36-2DB3-4DC4-B75B-3CAC70A96EB4}">
      <dsp:nvSpPr>
        <dsp:cNvPr id="0" name=""/>
        <dsp:cNvSpPr/>
      </dsp:nvSpPr>
      <dsp:spPr>
        <a:xfrm>
          <a:off x="5157178" y="3199499"/>
          <a:ext cx="3964175" cy="58890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4A535D"/>
              </a:solidFill>
              <a:latin typeface="Trebuchet MS"/>
              <a:ea typeface="Calibri"/>
              <a:cs typeface="Times New Roman"/>
            </a:rPr>
            <a:t>Planning Commission</a:t>
          </a:r>
        </a:p>
      </dsp:txBody>
      <dsp:txXfrm>
        <a:off x="5174427" y="3216748"/>
        <a:ext cx="3929677" cy="554410"/>
      </dsp:txXfrm>
    </dsp:sp>
    <dsp:sp modelId="{3C737421-46A3-41E6-94C1-4E5E41703408}">
      <dsp:nvSpPr>
        <dsp:cNvPr id="0" name=""/>
        <dsp:cNvSpPr/>
      </dsp:nvSpPr>
      <dsp:spPr>
        <a:xfrm>
          <a:off x="5157178" y="3879009"/>
          <a:ext cx="3964175" cy="58890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rgbClr val="4A535D"/>
              </a:solidFill>
              <a:latin typeface="Trebuchet MS"/>
              <a:ea typeface="Calibri"/>
              <a:cs typeface="Times New Roman"/>
            </a:rPr>
            <a:t>City Council/Trustees</a:t>
          </a:r>
          <a:endParaRPr lang="en-US" sz="1900" b="1" kern="1200" dirty="0">
            <a:solidFill>
              <a:srgbClr val="4A535D"/>
            </a:solidFill>
            <a:latin typeface="Trebuchet MS"/>
            <a:ea typeface="Calibri"/>
            <a:cs typeface="Times New Roman"/>
          </a:endParaRPr>
        </a:p>
      </dsp:txBody>
      <dsp:txXfrm>
        <a:off x="5174427" y="3896258"/>
        <a:ext cx="3929677" cy="554410"/>
      </dsp:txXfrm>
    </dsp:sp>
    <dsp:sp modelId="{41499011-430B-498D-9F3A-6716A20516B1}">
      <dsp:nvSpPr>
        <dsp:cNvPr id="0" name=""/>
        <dsp:cNvSpPr/>
      </dsp:nvSpPr>
      <dsp:spPr>
        <a:xfrm>
          <a:off x="5157178" y="4558519"/>
          <a:ext cx="3964175" cy="58890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rgbClr val="4A535D"/>
              </a:solidFill>
              <a:latin typeface="Trebuchet MS"/>
              <a:ea typeface="Calibri"/>
              <a:cs typeface="Times New Roman"/>
            </a:rPr>
            <a:t>Public Utilities </a:t>
          </a:r>
          <a:endParaRPr lang="en-US" sz="1900" b="1" kern="1200" dirty="0">
            <a:solidFill>
              <a:srgbClr val="4A535D"/>
            </a:solidFill>
            <a:latin typeface="Trebuchet MS"/>
            <a:ea typeface="Calibri"/>
            <a:cs typeface="Times New Roman"/>
          </a:endParaRPr>
        </a:p>
      </dsp:txBody>
      <dsp:txXfrm>
        <a:off x="5174427" y="4575768"/>
        <a:ext cx="3929677" cy="554410"/>
      </dsp:txXfrm>
    </dsp:sp>
    <dsp:sp modelId="{7E04C28D-7AA9-4517-AE63-414AC3C49395}">
      <dsp:nvSpPr>
        <dsp:cNvPr id="0" name=""/>
        <dsp:cNvSpPr/>
      </dsp:nvSpPr>
      <dsp:spPr>
        <a:xfrm>
          <a:off x="5157178" y="5238029"/>
          <a:ext cx="3964175" cy="58890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4A535D"/>
              </a:solidFill>
              <a:latin typeface="Trebuchet MS"/>
              <a:ea typeface="Calibri"/>
              <a:cs typeface="Times New Roman"/>
            </a:rPr>
            <a:t>Inspectors</a:t>
          </a:r>
        </a:p>
      </dsp:txBody>
      <dsp:txXfrm>
        <a:off x="5174427" y="5255278"/>
        <a:ext cx="3929677" cy="554410"/>
      </dsp:txXfrm>
    </dsp:sp>
    <dsp:sp modelId="{A5510925-415B-4AD4-B1C6-E49D59F4B3D8}">
      <dsp:nvSpPr>
        <dsp:cNvPr id="0" name=""/>
        <dsp:cNvSpPr/>
      </dsp:nvSpPr>
      <dsp:spPr>
        <a:xfrm>
          <a:off x="9763278" y="0"/>
          <a:ext cx="4955219" cy="6133934"/>
        </a:xfrm>
        <a:prstGeom prst="roundRect">
          <a:avLst>
            <a:gd name="adj" fmla="val 10000"/>
          </a:avLst>
        </a:prstGeom>
        <a:solidFill>
          <a:srgbClr val="4A535D"/>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82880" rIns="106680" bIns="182880" numCol="1" spcCol="1270" anchor="b" anchorCtr="0">
          <a:noAutofit/>
        </a:bodyPr>
        <a:lstStyle/>
        <a:p>
          <a:pPr marL="0" lvl="0" indent="0" algn="ctr" defTabSz="1244600">
            <a:lnSpc>
              <a:spcPct val="90000"/>
            </a:lnSpc>
            <a:spcBef>
              <a:spcPct val="0"/>
            </a:spcBef>
            <a:spcAft>
              <a:spcPct val="35000"/>
            </a:spcAft>
            <a:buNone/>
          </a:pPr>
          <a:r>
            <a:rPr lang="en-US" sz="2800" b="1" kern="1200" dirty="0">
              <a:latin typeface="Trebuchet MS" panose="020B0703020202090204" pitchFamily="34" charset="0"/>
            </a:rPr>
            <a:t>Consultants &amp; Contractors</a:t>
          </a:r>
          <a:endParaRPr lang="en-US" sz="2800" kern="1200" dirty="0">
            <a:latin typeface="Trebuchet MS" panose="020B0703020202090204" pitchFamily="34" charset="0"/>
          </a:endParaRPr>
        </a:p>
      </dsp:txBody>
      <dsp:txXfrm>
        <a:off x="9763278" y="0"/>
        <a:ext cx="4955219" cy="1840180"/>
      </dsp:txXfrm>
    </dsp:sp>
    <dsp:sp modelId="{5FBB794B-0296-4CD4-813C-AD4E1B60418A}">
      <dsp:nvSpPr>
        <dsp:cNvPr id="0" name=""/>
        <dsp:cNvSpPr/>
      </dsp:nvSpPr>
      <dsp:spPr>
        <a:xfrm>
          <a:off x="10258800" y="1840479"/>
          <a:ext cx="3964175" cy="58890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4A535D"/>
              </a:solidFill>
              <a:latin typeface="Trebuchet MS" panose="020B0703020202090204" pitchFamily="34" charset="0"/>
            </a:rPr>
            <a:t>General contractor</a:t>
          </a:r>
        </a:p>
      </dsp:txBody>
      <dsp:txXfrm>
        <a:off x="10276049" y="1857728"/>
        <a:ext cx="3929677" cy="554410"/>
      </dsp:txXfrm>
    </dsp:sp>
    <dsp:sp modelId="{636D8A60-9E52-4FBE-A8EE-ACADCF2DBEA7}">
      <dsp:nvSpPr>
        <dsp:cNvPr id="0" name=""/>
        <dsp:cNvSpPr/>
      </dsp:nvSpPr>
      <dsp:spPr>
        <a:xfrm>
          <a:off x="10258800" y="2519989"/>
          <a:ext cx="3964175" cy="58890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rgbClr val="4A535D"/>
              </a:solidFill>
              <a:latin typeface="Trebuchet MS" panose="020B0703020202090204" pitchFamily="34" charset="0"/>
            </a:rPr>
            <a:t>Architects, Engineers, Surveyor </a:t>
          </a:r>
          <a:endParaRPr lang="en-US" sz="1900" b="1" kern="1200" dirty="0">
            <a:solidFill>
              <a:srgbClr val="4A535D"/>
            </a:solidFill>
            <a:latin typeface="Trebuchet MS" panose="020B0703020202090204" pitchFamily="34" charset="0"/>
          </a:endParaRPr>
        </a:p>
      </dsp:txBody>
      <dsp:txXfrm>
        <a:off x="10276049" y="2537238"/>
        <a:ext cx="3929677" cy="554410"/>
      </dsp:txXfrm>
    </dsp:sp>
    <dsp:sp modelId="{F05CB3BF-9838-421A-8151-325D71D809FF}">
      <dsp:nvSpPr>
        <dsp:cNvPr id="0" name=""/>
        <dsp:cNvSpPr/>
      </dsp:nvSpPr>
      <dsp:spPr>
        <a:xfrm>
          <a:off x="10258800" y="3199499"/>
          <a:ext cx="3964175" cy="58890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rgbClr val="4A535D"/>
              </a:solidFill>
              <a:latin typeface="Trebuchet MS" panose="020B0703020202090204" pitchFamily="34" charset="0"/>
            </a:rPr>
            <a:t>Environmental analyst </a:t>
          </a:r>
          <a:endParaRPr lang="en-US" sz="1900" b="1" kern="1200" dirty="0">
            <a:solidFill>
              <a:srgbClr val="4A535D"/>
            </a:solidFill>
            <a:latin typeface="Trebuchet MS" panose="020B0703020202090204" pitchFamily="34" charset="0"/>
          </a:endParaRPr>
        </a:p>
      </dsp:txBody>
      <dsp:txXfrm>
        <a:off x="10276049" y="3216748"/>
        <a:ext cx="3929677" cy="554410"/>
      </dsp:txXfrm>
    </dsp:sp>
    <dsp:sp modelId="{E64AC770-0C5A-4A31-8D5D-6F26411DF812}">
      <dsp:nvSpPr>
        <dsp:cNvPr id="0" name=""/>
        <dsp:cNvSpPr/>
      </dsp:nvSpPr>
      <dsp:spPr>
        <a:xfrm>
          <a:off x="10258800" y="3879009"/>
          <a:ext cx="3964175" cy="58890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rgbClr val="4A535D"/>
              </a:solidFill>
              <a:latin typeface="Trebuchet MS" panose="020B0703020202090204" pitchFamily="34" charset="0"/>
            </a:rPr>
            <a:t>Market or real-estate analyst</a:t>
          </a:r>
          <a:endParaRPr lang="en-US" sz="1900" b="1" kern="1200" dirty="0">
            <a:solidFill>
              <a:srgbClr val="4A535D"/>
            </a:solidFill>
            <a:latin typeface="Trebuchet MS" panose="020B0703020202090204" pitchFamily="34" charset="0"/>
          </a:endParaRPr>
        </a:p>
      </dsp:txBody>
      <dsp:txXfrm>
        <a:off x="10276049" y="3896258"/>
        <a:ext cx="3929677" cy="554410"/>
      </dsp:txXfrm>
    </dsp:sp>
    <dsp:sp modelId="{5336CDCE-DA00-4F75-A198-BEDEB191E112}">
      <dsp:nvSpPr>
        <dsp:cNvPr id="0" name=""/>
        <dsp:cNvSpPr/>
      </dsp:nvSpPr>
      <dsp:spPr>
        <a:xfrm>
          <a:off x="10258800" y="4558519"/>
          <a:ext cx="3964175" cy="58890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rgbClr val="4A535D"/>
              </a:solidFill>
              <a:latin typeface="Trebuchet MS" panose="020B0703020202090204" pitchFamily="34" charset="0"/>
            </a:rPr>
            <a:t>Attorneys</a:t>
          </a:r>
          <a:endParaRPr lang="en-US" sz="1900" b="1" kern="1200" dirty="0">
            <a:solidFill>
              <a:srgbClr val="4A535D"/>
            </a:solidFill>
            <a:latin typeface="Trebuchet MS" panose="020B0703020202090204" pitchFamily="34" charset="0"/>
          </a:endParaRPr>
        </a:p>
      </dsp:txBody>
      <dsp:txXfrm>
        <a:off x="10276049" y="4575768"/>
        <a:ext cx="3929677" cy="554410"/>
      </dsp:txXfrm>
    </dsp:sp>
    <dsp:sp modelId="{C6A5CDBF-B230-4291-8795-B2779679DD60}">
      <dsp:nvSpPr>
        <dsp:cNvPr id="0" name=""/>
        <dsp:cNvSpPr/>
      </dsp:nvSpPr>
      <dsp:spPr>
        <a:xfrm>
          <a:off x="10258800" y="5238029"/>
          <a:ext cx="3964175" cy="58890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rgbClr val="4A535D"/>
              </a:solidFill>
              <a:latin typeface="Trebuchet MS" panose="020B0703020202090204" pitchFamily="34" charset="0"/>
            </a:rPr>
            <a:t>Housing finance adviser</a:t>
          </a:r>
          <a:endParaRPr lang="en-US" sz="1900" b="1" kern="1200" dirty="0">
            <a:solidFill>
              <a:srgbClr val="4A535D"/>
            </a:solidFill>
            <a:latin typeface="Trebuchet MS" panose="020B0703020202090204" pitchFamily="34" charset="0"/>
          </a:endParaRPr>
        </a:p>
      </dsp:txBody>
      <dsp:txXfrm>
        <a:off x="10276049" y="5255278"/>
        <a:ext cx="3929677" cy="554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99AE3-1089-4969-B6C4-C7E371E9367C}">
      <dsp:nvSpPr>
        <dsp:cNvPr id="0" name=""/>
        <dsp:cNvSpPr/>
      </dsp:nvSpPr>
      <dsp:spPr>
        <a:xfrm>
          <a:off x="5333" y="925203"/>
          <a:ext cx="2887451" cy="4546159"/>
        </a:xfrm>
        <a:prstGeom prst="rect">
          <a:avLst/>
        </a:prstGeom>
        <a:solidFill>
          <a:srgbClr val="0188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2468880" rIns="91440" bIns="110490" numCol="1" spcCol="1270" anchor="ctr" anchorCtr="0">
          <a:noAutofit/>
        </a:bodyPr>
        <a:lstStyle/>
        <a:p>
          <a:pPr marL="0" lvl="0" indent="0" algn="ctr" defTabSz="1289050">
            <a:lnSpc>
              <a:spcPct val="90000"/>
            </a:lnSpc>
            <a:spcBef>
              <a:spcPct val="0"/>
            </a:spcBef>
            <a:spcAft>
              <a:spcPct val="35000"/>
            </a:spcAft>
            <a:buClr>
              <a:srgbClr val="53585F"/>
            </a:buClr>
            <a:buSzPts val="2800"/>
            <a:buFont typeface="Courier New"/>
            <a:buNone/>
          </a:pPr>
          <a:r>
            <a:rPr lang="en-US" sz="2900" b="1" kern="1200" dirty="0">
              <a:latin typeface="Trebuchet MS" panose="020B0703020202090204" pitchFamily="34" charset="0"/>
            </a:rPr>
            <a:t>Needs Assessment, Vision, Strategy</a:t>
          </a:r>
        </a:p>
      </dsp:txBody>
      <dsp:txXfrm>
        <a:off x="5333" y="925203"/>
        <a:ext cx="2887451" cy="4546159"/>
      </dsp:txXfrm>
    </dsp:sp>
    <dsp:sp modelId="{0637667E-34B0-48EE-A240-FA5FA62F2C62}">
      <dsp:nvSpPr>
        <dsp:cNvPr id="0" name=""/>
        <dsp:cNvSpPr/>
      </dsp:nvSpPr>
      <dsp:spPr>
        <a:xfrm>
          <a:off x="3181529" y="925203"/>
          <a:ext cx="2887451" cy="4546159"/>
        </a:xfrm>
        <a:prstGeom prst="rect">
          <a:avLst/>
        </a:prstGeom>
        <a:solidFill>
          <a:srgbClr val="4A535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2468880" rIns="9144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Trebuchet MS" panose="020B0703020202090204" pitchFamily="34" charset="0"/>
            </a:rPr>
            <a:t>Policy And Regulatory Environment</a:t>
          </a:r>
        </a:p>
      </dsp:txBody>
      <dsp:txXfrm>
        <a:off x="3181529" y="925203"/>
        <a:ext cx="2887451" cy="4546159"/>
      </dsp:txXfrm>
    </dsp:sp>
    <dsp:sp modelId="{984DCC08-CE65-44C8-9F94-56E5E99221EF}">
      <dsp:nvSpPr>
        <dsp:cNvPr id="0" name=""/>
        <dsp:cNvSpPr/>
      </dsp:nvSpPr>
      <dsp:spPr>
        <a:xfrm>
          <a:off x="6357725" y="925203"/>
          <a:ext cx="2887451" cy="4546159"/>
        </a:xfrm>
        <a:prstGeom prst="rect">
          <a:avLst/>
        </a:prstGeom>
        <a:solidFill>
          <a:srgbClr val="0019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2468880" rIns="9144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Trebuchet MS" panose="020B0703020202090204" pitchFamily="34" charset="0"/>
            </a:rPr>
            <a:t>Incentives</a:t>
          </a:r>
        </a:p>
      </dsp:txBody>
      <dsp:txXfrm>
        <a:off x="6357725" y="925203"/>
        <a:ext cx="2887451" cy="4546159"/>
      </dsp:txXfrm>
    </dsp:sp>
    <dsp:sp modelId="{14E190C9-9D5B-42D6-B7E2-8674843ADE86}">
      <dsp:nvSpPr>
        <dsp:cNvPr id="0" name=""/>
        <dsp:cNvSpPr/>
      </dsp:nvSpPr>
      <dsp:spPr>
        <a:xfrm>
          <a:off x="9533922" y="925203"/>
          <a:ext cx="2887451" cy="4546159"/>
        </a:xfrm>
        <a:prstGeom prst="rect">
          <a:avLst/>
        </a:prstGeom>
        <a:solidFill>
          <a:srgbClr val="EA5E1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2468880" rIns="9144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Trebuchet MS" panose="020B0703020202090204" pitchFamily="34" charset="0"/>
            </a:rPr>
            <a:t>Direct Participation in Development</a:t>
          </a:r>
        </a:p>
      </dsp:txBody>
      <dsp:txXfrm>
        <a:off x="9533922" y="925203"/>
        <a:ext cx="2887451" cy="4546159"/>
      </dsp:txXfrm>
    </dsp:sp>
    <dsp:sp modelId="{419250DB-4D4F-4F50-BCCC-995A8091DC1A}">
      <dsp:nvSpPr>
        <dsp:cNvPr id="0" name=""/>
        <dsp:cNvSpPr/>
      </dsp:nvSpPr>
      <dsp:spPr>
        <a:xfrm>
          <a:off x="12710118" y="925203"/>
          <a:ext cx="2887451" cy="4546159"/>
        </a:xfrm>
        <a:prstGeom prst="rect">
          <a:avLst/>
        </a:prstGeom>
        <a:solidFill>
          <a:srgbClr val="5EB7E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2468880" rIns="9144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Trebuchet MS" panose="020B0703020202090204" pitchFamily="34" charset="0"/>
            </a:rPr>
            <a:t>Building Support</a:t>
          </a:r>
        </a:p>
      </dsp:txBody>
      <dsp:txXfrm>
        <a:off x="12710118" y="925203"/>
        <a:ext cx="2887451" cy="45461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lvl1pPr marL="457200" marR="0" lvl="0" indent="-228600" algn="l" rtl="0">
              <a:lnSpc>
                <a:spcPct val="125000"/>
              </a:lnSpc>
              <a:spcBef>
                <a:spcPts val="0"/>
              </a:spcBef>
              <a:spcAft>
                <a:spcPts val="0"/>
              </a:spcAft>
              <a:buSzPts val="1400"/>
              <a:buNone/>
              <a:defRPr sz="2200" b="0" i="0" u="none" strike="noStrike" cap="none">
                <a:solidFill>
                  <a:srgbClr val="000000"/>
                </a:solidFill>
                <a:latin typeface="Avenir"/>
                <a:ea typeface="Avenir"/>
                <a:cs typeface="Avenir"/>
                <a:sym typeface="Avenir"/>
              </a:defRPr>
            </a:lvl1pPr>
            <a:lvl2pPr marL="914400" marR="0" lvl="1" indent="-228600" algn="l" rtl="0">
              <a:lnSpc>
                <a:spcPct val="125000"/>
              </a:lnSpc>
              <a:spcBef>
                <a:spcPts val="0"/>
              </a:spcBef>
              <a:spcAft>
                <a:spcPts val="0"/>
              </a:spcAft>
              <a:buSzPts val="1400"/>
              <a:buNone/>
              <a:defRPr sz="2200" b="0" i="0" u="none" strike="noStrike" cap="none">
                <a:solidFill>
                  <a:srgbClr val="000000"/>
                </a:solidFill>
                <a:latin typeface="Avenir"/>
                <a:ea typeface="Avenir"/>
                <a:cs typeface="Avenir"/>
                <a:sym typeface="Avenir"/>
              </a:defRPr>
            </a:lvl2pPr>
            <a:lvl3pPr marL="1371600" marR="0" lvl="2" indent="-228600" algn="l" rtl="0">
              <a:lnSpc>
                <a:spcPct val="125000"/>
              </a:lnSpc>
              <a:spcBef>
                <a:spcPts val="0"/>
              </a:spcBef>
              <a:spcAft>
                <a:spcPts val="0"/>
              </a:spcAft>
              <a:buSzPts val="1400"/>
              <a:buNone/>
              <a:defRPr sz="2200" b="0" i="0" u="none" strike="noStrike" cap="none">
                <a:solidFill>
                  <a:srgbClr val="000000"/>
                </a:solidFill>
                <a:latin typeface="Avenir"/>
                <a:ea typeface="Avenir"/>
                <a:cs typeface="Avenir"/>
                <a:sym typeface="Avenir"/>
              </a:defRPr>
            </a:lvl3pPr>
            <a:lvl4pPr marL="1828800" marR="0" lvl="3" indent="-228600" algn="l" rtl="0">
              <a:lnSpc>
                <a:spcPct val="125000"/>
              </a:lnSpc>
              <a:spcBef>
                <a:spcPts val="0"/>
              </a:spcBef>
              <a:spcAft>
                <a:spcPts val="0"/>
              </a:spcAft>
              <a:buSzPts val="1400"/>
              <a:buNone/>
              <a:defRPr sz="2200" b="0" i="0" u="none" strike="noStrike" cap="none">
                <a:solidFill>
                  <a:srgbClr val="000000"/>
                </a:solidFill>
                <a:latin typeface="Avenir"/>
                <a:ea typeface="Avenir"/>
                <a:cs typeface="Avenir"/>
                <a:sym typeface="Avenir"/>
              </a:defRPr>
            </a:lvl4pPr>
            <a:lvl5pPr marL="2286000" marR="0" lvl="4" indent="-228600" algn="l" rtl="0">
              <a:lnSpc>
                <a:spcPct val="125000"/>
              </a:lnSpc>
              <a:spcBef>
                <a:spcPts val="0"/>
              </a:spcBef>
              <a:spcAft>
                <a:spcPts val="0"/>
              </a:spcAft>
              <a:buSzPts val="1400"/>
              <a:buNone/>
              <a:defRPr sz="2200" b="0" i="0" u="none" strike="noStrike" cap="none">
                <a:solidFill>
                  <a:srgbClr val="000000"/>
                </a:solidFill>
                <a:latin typeface="Avenir"/>
                <a:ea typeface="Avenir"/>
                <a:cs typeface="Avenir"/>
                <a:sym typeface="Avenir"/>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r>
              <a:rPr lang="en-US" dirty="0"/>
              <a:t>Hello and welcome to the fundamentals of the Development Process related to Land Use and Planning. My name is J.J. Folsom and I am a director with Community Builders, a non profit organization that works with communities throughout Colorado and the intermountain west. </a:t>
            </a:r>
          </a:p>
          <a:p>
            <a:endParaRPr lang="en-US" dirty="0"/>
          </a:p>
          <a:p>
            <a:r>
              <a:rPr lang="en-US" dirty="0"/>
              <a:t>The Division of Housing partners with local communities to create housing opportunities for Coloradans who face the greatest challenges to accessing affordable, safe, and secure homes. DOH supports projects ranging from homelessness prevention to homeownership. The Local Officials Toolkit, a joint project between DOH, Enterprise Community Partners, and Community Builders is intended to help local communities identify possible housing opportunities and streamline their processes to achieve housing faster. The toolkit will explain affordable housing in the context of Colorado. Separated into three parts, the Toolkit includes Affordable Housing 101, this training- 201 fundamental modules that can be found online and a set of potential tools &amp; solutions such as policies, programs, and partnerships, to name a few, that communities can use and are already using to address housing needs in Colorado. A menu of options that would in most cases make up the bulk of the content for the in-person trainings.</a:t>
            </a:r>
          </a:p>
          <a:p>
            <a:endParaRPr lang="en-US" dirty="0"/>
          </a:p>
          <a:p>
            <a:r>
              <a:rPr lang="en-US" dirty="0"/>
              <a:t>Enterprise Community Partners is a national nonprofit that brings together nationwide expertise, partners, policy leadership and investment to multiply the impact of local affordable housing development. They deliver the capital, develop the programs, and advocate for the policies needed to create and preserve well-designed homes that people can afford in inclusive and connected communities.</a:t>
            </a:r>
          </a:p>
          <a:p>
            <a:endParaRPr lang="en-US" dirty="0"/>
          </a:p>
          <a:p>
            <a:r>
              <a:rPr lang="en-US" dirty="0"/>
              <a:t>Community Builders is a leader in community planning, design and development with core competencies in training and capacity building, direct technical assistance, and public engagement and facilitation. In applying these skills, we bring a range of expertise in community planning and development, including housing, transportation, economic development, urban design, and downtown revitalization.</a:t>
            </a:r>
          </a:p>
          <a:p>
            <a:pPr marL="0" lvl="0" indent="0" algn="l">
              <a:spcBef>
                <a:spcPts val="0"/>
              </a:spcBef>
              <a:spcAft>
                <a:spcPts val="0"/>
              </a:spcAft>
              <a:buNone/>
            </a:pPr>
            <a:endParaRPr dirty="0"/>
          </a:p>
        </p:txBody>
      </p:sp>
      <p:sp>
        <p:nvSpPr>
          <p:cNvPr id="103" name="Google Shape;103;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7" name="Google Shape;167;p10:notes"/>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p>
            <a:pPr marL="0" indent="0">
              <a:lnSpc>
                <a:spcPct val="100000"/>
              </a:lnSpc>
            </a:pPr>
            <a:r>
              <a:rPr lang="en-US" b="1" dirty="0"/>
              <a:t>The operations and final phase includes </a:t>
            </a:r>
            <a:r>
              <a:rPr lang="en-US" dirty="0"/>
              <a:t>obtaining tenants and signing leases or selling units, identifying service providers and preparing agreements, managing the property or securing a property manager; and long-term stewardship/management of the development.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b="1" dirty="0"/>
              <a:t>Local government involvement </a:t>
            </a:r>
            <a:r>
              <a:rPr lang="en-US" dirty="0"/>
              <a:t>is often needed to initiate the affordable housing development. Given the complexity of developing affordable housing and the inherent risk involved in real estate, each successful project requires extensive collaboration and coordination from an experienced team of professionals. Active local government participation can lower the risk, reduce costs by streamlining some of the processes, and help to develop the best product to meet local needs. Rarely does a single entity have the resources and capacity to develop affordable housing independently. Consequently, partnerships bring together the expertise and resources needed to complete the housing development process and may enable a local government to work on solving different aspects of the local housing picture, without pushing any one agency beyond capacity or duplicating services. When deciding on a course of action to address community housing needs, local governments must first determine their internal capacity, deficiencies, and gaps in order to assess what partnerships and consultant assistance may be required. This graphic illustrates the variety of private, public, and consultants that are typically needed for a successful project. </a:t>
            </a:r>
          </a:p>
        </p:txBody>
      </p:sp>
      <p:sp>
        <p:nvSpPr>
          <p:cNvPr id="174" name="Google Shape;174;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3" name="Google Shape;183;p12:notes"/>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p>
            <a:r>
              <a:rPr lang="en-US" dirty="0"/>
              <a:t>There are a number of typical challenges that contribute to creating housing that is affordable including: Land availability, Costs, Financing for Acquisition and Construction, Availability of developers and contractors, Infrastructure, Regulatory barriers, Public process, Political and staff support; and Staff capacity and technical expertise </a:t>
            </a:r>
            <a:endParaRPr lang="en-US"/>
          </a:p>
          <a:p>
            <a:pPr marL="0" lvl="0" indent="0" algn="l">
              <a:lnSpc>
                <a:spcPct val="125000"/>
              </a:lnSpc>
              <a:spcBef>
                <a:spcPts val="0"/>
              </a:spcBef>
              <a:spcAft>
                <a:spcPts val="0"/>
              </a:spcAft>
              <a:buNone/>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Now we will take a brief pause for you to write down on your worksheet, answers to the following questions: </a:t>
            </a:r>
          </a:p>
          <a:p>
            <a:pPr marL="0" indent="0"/>
            <a:r>
              <a:rPr lang="en-US" dirty="0"/>
              <a:t>What are some of the biggest barriers and challenges to housing affordability you are aware of in your community, including those listed on the previous slide?</a:t>
            </a:r>
          </a:p>
          <a:p>
            <a:pPr marL="0" indent="0"/>
            <a:endParaRPr lang="en-US" dirty="0"/>
          </a:p>
          <a:p>
            <a:pPr marL="0" indent="0"/>
            <a:r>
              <a:rPr lang="en-US" dirty="0"/>
              <a:t>How much power, influence, or other resources do you as an elected official, or other local government member you work with, have to address the barriers you see? </a:t>
            </a:r>
          </a:p>
          <a:p>
            <a:pPr marL="0" indent="0"/>
            <a:endParaRPr lang="en-US" dirty="0"/>
          </a:p>
          <a:p>
            <a:pPr marL="0" indent="0"/>
            <a:r>
              <a:rPr lang="en-US" dirty="0"/>
              <a:t>What have you or your community tried already? Where have you found success and what have you learned?</a:t>
            </a:r>
          </a:p>
          <a:p>
            <a:pPr marL="0" indent="0"/>
            <a:endParaRPr lang="en-US" dirty="0"/>
          </a:p>
        </p:txBody>
      </p:sp>
      <p:sp>
        <p:nvSpPr>
          <p:cNvPr id="191" name="Google Shape;191;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7" name="Google Shape;197;p14:notes"/>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p>
            <a:pPr marL="0" indent="0">
              <a:buSzPts val="2200"/>
            </a:pPr>
            <a:r>
              <a:rPr lang="en-US" dirty="0"/>
              <a:t>Affordable housing </a:t>
            </a:r>
            <a:r>
              <a:rPr lang="en-US" sz="2400" dirty="0">
                <a:latin typeface="Quattrocento Sans"/>
                <a:ea typeface="Quattrocento Sans"/>
                <a:cs typeface="Quattrocento Sans"/>
                <a:sym typeface="Quattrocento Sans"/>
              </a:rPr>
              <a:t>can refer to a wide range of housing models and development approaches. Affordable housing can be rental or for-sale; include a variety of building types that I will discuss in the following slides, It can be subsidized or unsubsidized. </a:t>
            </a:r>
            <a:r>
              <a:rPr lang="en-US" sz="1800" dirty="0">
                <a:latin typeface="Calibri"/>
                <a:ea typeface="Quattrocento Sans"/>
                <a:cs typeface="Calibri"/>
                <a:sym typeface="Calibri"/>
              </a:rPr>
              <a:t>Depending</a:t>
            </a:r>
            <a:r>
              <a:rPr lang="en-US" sz="1800" dirty="0">
                <a:latin typeface="Calibri"/>
                <a:ea typeface="Calibri"/>
                <a:cs typeface="Calibri"/>
                <a:sym typeface="Calibri"/>
              </a:rPr>
              <a:t> on the need in your community, the different types of affordable housing will create options for diverse groups constituents. </a:t>
            </a:r>
            <a:endParaRPr dirty="0"/>
          </a:p>
          <a:p>
            <a:pPr marL="0" marR="0" lvl="0" indent="0" algn="l" rtl="0">
              <a:lnSpc>
                <a:spcPct val="125000"/>
              </a:lnSpc>
              <a:spcBef>
                <a:spcPts val="0"/>
              </a:spcBef>
              <a:spcAft>
                <a:spcPts val="0"/>
              </a:spcAft>
              <a:buClr>
                <a:srgbClr val="000000"/>
              </a:buClr>
              <a:buSzPts val="1800"/>
              <a:buFont typeface="Avenir"/>
              <a:buNone/>
            </a:pPr>
            <a:endParaRPr sz="1800" dirty="0">
              <a:latin typeface="Calibri"/>
              <a:ea typeface="Calibri"/>
              <a:cs typeface="Calibri"/>
              <a:sym typeface="Calibri"/>
            </a:endParaRPr>
          </a:p>
          <a:p>
            <a:pPr marL="0" indent="0"/>
            <a:r>
              <a:rPr lang="en-US" dirty="0"/>
              <a:t>Each housing type has its own characteristics, advantages and disadvantages. For example, developing any of the building types here can create more housing units with a lower development and land cost per unit compared to the same number of single-family homes. But they may also face additional community resistance in communities opposed to more dense development than what exists today.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2" name="Google Shape;222;p15:notes"/>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p>
            <a:pPr marL="0" indent="0"/>
            <a:r>
              <a:rPr lang="en-US" dirty="0"/>
              <a:t>In </a:t>
            </a:r>
            <a:r>
              <a:rPr lang="en-US" dirty="0">
                <a:latin typeface="Avenir"/>
                <a:ea typeface="Avenir"/>
                <a:cs typeface="Avenir"/>
                <a:sym typeface="Avenir"/>
              </a:rPr>
              <a:t>the </a:t>
            </a:r>
            <a:r>
              <a:rPr lang="en-US" dirty="0"/>
              <a:t>next several slides, I will discuss several building types for affordable housing, most of which you are probably already familiar with.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Multifamily housing consists of multiple housing units within the same building and on the same lot. These can be renter-occupied apartments or owner-occupied condominiums and can range from small four or more-unit buildings to large 50 or more units. Communities may differ in their need for housing with more or less numbers of bedrooms to better align with the demographics in the market and to better serve families. Multifamily buildings create more housing units on a single site and typically result in greater density and most likely result in lower price points and more affordable units, particularly in areas with high land costs, compared to single family construction.</a:t>
            </a:r>
          </a:p>
        </p:txBody>
      </p:sp>
      <p:sp>
        <p:nvSpPr>
          <p:cNvPr id="230" name="Google Shape;230;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7: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r>
              <a:rPr lang="en-US" b="1" dirty="0"/>
              <a:t>Du, Tri, and Quad </a:t>
            </a:r>
            <a:r>
              <a:rPr lang="en-US" b="1" dirty="0" err="1"/>
              <a:t>Plexes</a:t>
            </a:r>
            <a:r>
              <a:rPr lang="en-US" b="1" dirty="0"/>
              <a:t> consist of 2, 3, or 4 </a:t>
            </a:r>
            <a:r>
              <a:rPr lang="en-US" dirty="0"/>
              <a:t>housing units within the same building with shared interior walls that can be renter or owner-occupied. For the purpose of financing and in some cases building codes, these are treated more similarly to single family homes vs. multifamily buildings.</a:t>
            </a:r>
          </a:p>
          <a:p>
            <a:pPr marL="0" lvl="0" indent="0" algn="l">
              <a:spcBef>
                <a:spcPts val="0"/>
              </a:spcBef>
              <a:spcAft>
                <a:spcPts val="0"/>
              </a:spcAft>
              <a:buNone/>
            </a:pPr>
            <a:endParaRPr dirty="0"/>
          </a:p>
        </p:txBody>
      </p:sp>
      <p:sp>
        <p:nvSpPr>
          <p:cNvPr id="238" name="Google Shape;238;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18:notes"/>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p>
            <a:r>
              <a:rPr lang="en-US" b="1" dirty="0"/>
              <a:t>Garden Courts and Cluster Homes t</a:t>
            </a:r>
            <a:r>
              <a:rPr lang="en-US" dirty="0"/>
              <a:t>ypically consist of four or more units arranged with front doors facing a common green space with a rear alley for garage access. These housing types also create more units per acre and typically result in greater density compared to single family construction while having the feel similar to a single family home.</a:t>
            </a:r>
          </a:p>
          <a:p>
            <a:pPr marL="0" lvl="0" indent="0" algn="l">
              <a:lnSpc>
                <a:spcPct val="125000"/>
              </a:lnSpc>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9: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b="1" dirty="0"/>
              <a:t>Preservation or Rehabilitation </a:t>
            </a:r>
            <a:r>
              <a:rPr lang="en-US" dirty="0"/>
              <a:t>of existing affordable housing stock that improves and maintains existing housing that might otherwise become uninhabitable or pose health and safety risks. An example includes purchasing and improving an aging apartment complex to enable it to continue to operate with affordable rents. This eliminates the cost to develop the building from the ground up as infrastructure is already in place and the entitlement process is typically already complete. It also helps current tenants remain in their community and home. while preservation is often less expensive than building new, adapting and rehabilitating existing buildings can still be a costly endeavor. </a:t>
            </a:r>
          </a:p>
        </p:txBody>
      </p:sp>
      <p:sp>
        <p:nvSpPr>
          <p:cNvPr id="256" name="Google Shape;256;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2:notes"/>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p>
            <a:pPr marL="0" indent="0"/>
            <a:r>
              <a:rPr lang="en-US" b="1" dirty="0">
                <a:sym typeface="Arial"/>
              </a:rPr>
              <a:t>The purpose of this training is to introduce the development process, key participants throughout development, important development types, and how you, as Local Elected Officials, can support development of affordable housing in your communities.</a:t>
            </a:r>
            <a:endParaRPr lang="en-US" dirty="0">
              <a:cs typeface="Arial"/>
              <a:sym typeface="Arial"/>
            </a:endParaRPr>
          </a:p>
          <a:p>
            <a:pPr marL="0" indent="0"/>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20:notes"/>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p>
            <a:pPr marL="0" indent="0"/>
            <a:r>
              <a:rPr lang="en-US" dirty="0"/>
              <a:t>Small Housing types include Tiny Homes, Accessory Dwelling Units (ADUs), and Small lot single family homes.</a:t>
            </a:r>
          </a:p>
          <a:p>
            <a:pPr marL="0" indent="0"/>
            <a:r>
              <a:rPr lang="en-US" b="1" dirty="0"/>
              <a:t>Tiny homes</a:t>
            </a:r>
            <a:r>
              <a:rPr lang="en-US" dirty="0"/>
              <a:t> are a type of single-family home that is typically less than 400 square feet that seeks to reduce construction and operating costs and environmental impacts through building a smaller structure. Tiny homes can be developed individually but are often developed in groups.</a:t>
            </a:r>
          </a:p>
          <a:p>
            <a:pPr marL="0" indent="0"/>
            <a:endParaRPr lang="en-US" dirty="0"/>
          </a:p>
          <a:p>
            <a:pPr marL="0" indent="0"/>
            <a:r>
              <a:rPr lang="en-US" b="1" dirty="0"/>
              <a:t>ADUs </a:t>
            </a:r>
            <a:r>
              <a:rPr lang="en-US" dirty="0"/>
              <a:t>can be a form of affordable housing in which a smaller, independent residential unit is developed on the same lot as an existing single-family home. Sometimes referred to as “granny flats” or “accessory apartments.” The structures for ADUs can be attached, detached, or integrated into the primary building. </a:t>
            </a:r>
          </a:p>
          <a:p>
            <a:pPr marL="0" indent="0"/>
            <a:endParaRPr lang="en-US" dirty="0"/>
          </a:p>
          <a:p>
            <a:pPr marL="0" indent="0"/>
            <a:r>
              <a:rPr lang="en-US" b="1" dirty="0"/>
              <a:t>Small lot single family or attached homes are built </a:t>
            </a:r>
            <a:r>
              <a:rPr lang="en-US" dirty="0"/>
              <a:t>on a lot or lots that are smaller than the typical lot in a given neighborhood or jurisdiction. </a:t>
            </a:r>
          </a:p>
          <a:p>
            <a:pPr marL="0" indent="0"/>
            <a:endParaRPr lang="en-US" dirty="0"/>
          </a:p>
          <a:p>
            <a:pPr marL="0" indent="0"/>
            <a:r>
              <a:rPr lang="en-US" dirty="0"/>
              <a:t>These</a:t>
            </a:r>
            <a:r>
              <a:rPr lang="en-US" dirty="0">
                <a:latin typeface="Avenir"/>
                <a:ea typeface="Avenir"/>
                <a:cs typeface="Avenir"/>
                <a:sym typeface="Avenir"/>
              </a:rPr>
              <a:t> small housing types carry their own set of challenges such as regulations in the case of tiny homes and ADUs and not necessarily being as affordable as one would think due to their size.  Similarly, ADUs need significant programmatic support and financing to realize at scale</a:t>
            </a:r>
            <a:r>
              <a:rPr lang="en-US" dirty="0"/>
              <a:t>.</a:t>
            </a:r>
            <a:r>
              <a:rPr lang="en-US" dirty="0">
                <a:latin typeface="Avenir"/>
                <a:ea typeface="Avenir"/>
                <a:cs typeface="Avenir"/>
                <a:sym typeface="Avenir"/>
              </a:rPr>
              <a:t>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1: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r>
              <a:rPr lang="en-US" b="1" dirty="0"/>
              <a:t>Cohousing is a </a:t>
            </a:r>
            <a:r>
              <a:rPr lang="en-US" dirty="0"/>
              <a:t>model where each household has their own private unit or bedrooms but shares spaces and facilities such as kitchens, dining spaces, and recreation spaces with other households. These are especially common in housing designed to be multigenerational or for older adults, since they create communal living situations that increase the opportunities for social interactions.</a:t>
            </a:r>
          </a:p>
          <a:p>
            <a:pPr marL="0" lvl="0" indent="0" algn="l">
              <a:spcBef>
                <a:spcPts val="0"/>
              </a:spcBef>
              <a:spcAft>
                <a:spcPts val="0"/>
              </a:spcAft>
              <a:buNone/>
            </a:pPr>
            <a:endParaRPr dirty="0"/>
          </a:p>
        </p:txBody>
      </p:sp>
      <p:sp>
        <p:nvSpPr>
          <p:cNvPr id="273" name="Google Shape;273;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2: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r>
              <a:rPr lang="en-US" b="1" dirty="0"/>
              <a:t>Prefabricated or Modular Housing are h</a:t>
            </a:r>
            <a:r>
              <a:rPr lang="en-US" dirty="0"/>
              <a:t>omes built in an off-site warehouse or factory that are shipped to the development location and attached to a permanent foundation. Benefits include cost savings for both construction and maintenance, better quality control due to lack of weather issues, and less waste than typical on-site construction methods. Prefabricated houses of all kinds must adhere to state and federal building codes and undergo regular inspections, just like any site-built home. This ensures that prefab homes are at least as safe as their site-built counterparts.</a:t>
            </a:r>
          </a:p>
          <a:p>
            <a:pPr marL="0" indent="0"/>
            <a:r>
              <a:rPr lang="en-US" dirty="0"/>
              <a:t>  </a:t>
            </a:r>
            <a:endParaRPr dirty="0"/>
          </a:p>
        </p:txBody>
      </p:sp>
      <p:sp>
        <p:nvSpPr>
          <p:cNvPr id="281" name="Google Shape;281;p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3: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r>
              <a:rPr lang="en-US" b="1" dirty="0"/>
              <a:t>Manufactured Housing, commonly known as Mobile Homes or trailers are also </a:t>
            </a:r>
            <a:r>
              <a:rPr lang="en-US" dirty="0"/>
              <a:t>built in a factory like prefab homes, there is no construction that happens on site. Manufactured homes are constructed on a steel frame, shipped on its own wheels, and then laid on a crawl space, or a slab of concrete. In some cases, the wheels that got the house to the building site are not removed, rather covered up with side skirting. Unlike prefab homes, manufactured homes only have to adhere to HUD standards which has much more lenient rules and regulations.</a:t>
            </a:r>
          </a:p>
          <a:p>
            <a:pPr marL="0" lvl="0" indent="0" algn="l">
              <a:spcBef>
                <a:spcPts val="0"/>
              </a:spcBef>
              <a:spcAft>
                <a:spcPts val="0"/>
              </a:spcAft>
              <a:buNone/>
            </a:pPr>
            <a:endParaRPr dirty="0"/>
          </a:p>
        </p:txBody>
      </p:sp>
      <p:sp>
        <p:nvSpPr>
          <p:cNvPr id="290" name="Google Shape;290;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For our next exercise, we'd like you to answer the following questions: </a:t>
            </a:r>
          </a:p>
          <a:p>
            <a:pPr marL="0" indent="0"/>
            <a:r>
              <a:rPr lang="en-US" dirty="0"/>
              <a:t>Given the range of housing types described in this section, what types are you interested to learn more about?</a:t>
            </a:r>
          </a:p>
          <a:p>
            <a:pPr marL="0" indent="0"/>
            <a:r>
              <a:rPr lang="en-US" dirty="0"/>
              <a:t>What housing types do you think would help address some of the housing needs in your community? Has your community been successful in developing these types of housing in recent years? Why or why not?     </a:t>
            </a:r>
          </a:p>
          <a:p>
            <a:pPr marL="0" indent="0"/>
            <a:r>
              <a:rPr lang="en-US" dirty="0"/>
              <a:t>How supportive are your community members and constituents to the types of housing you think are needed? What could you do in your role to improve support where it’s lacking?</a:t>
            </a:r>
          </a:p>
        </p:txBody>
      </p:sp>
      <p:sp>
        <p:nvSpPr>
          <p:cNvPr id="296" name="Google Shape;296;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No we are going to talk about the role of local governments in getting successful developments built. </a:t>
            </a:r>
            <a:endParaRPr dirty="0"/>
          </a:p>
        </p:txBody>
      </p:sp>
      <p:sp>
        <p:nvSpPr>
          <p:cNvPr id="117" name="Google Shape;117;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8363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6: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Key levers local governments can use to impact local development include a Needs assessment, Vision, and Strategy:</a:t>
            </a:r>
          </a:p>
          <a:p>
            <a:pPr marL="0" indent="0"/>
            <a:r>
              <a:rPr lang="en-US" dirty="0"/>
              <a:t>Policy and regulations, Incentives, Direct participation in development, and Building community support</a:t>
            </a:r>
          </a:p>
          <a:p>
            <a:pPr marL="0" indent="0"/>
            <a:endParaRPr lang="en-US" dirty="0"/>
          </a:p>
        </p:txBody>
      </p:sp>
      <p:sp>
        <p:nvSpPr>
          <p:cNvPr id="309" name="Google Shape;309;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7: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First, you should develop a local housing strategy which includes: </a:t>
            </a:r>
          </a:p>
          <a:p>
            <a:r>
              <a:rPr lang="en-US" b="1" dirty="0"/>
              <a:t>Creating Partnerships and including</a:t>
            </a:r>
            <a:r>
              <a:rPr lang="en-US" dirty="0"/>
              <a:t> people who have different opinions and expertise on the work being done. It’s critical to include people who represent the community’s diversity. This group usually includes key local leaders and a mix of public, private and likely non-profit entities. </a:t>
            </a:r>
          </a:p>
          <a:p>
            <a:endParaRPr lang="en-US" dirty="0"/>
          </a:p>
          <a:p>
            <a:r>
              <a:rPr lang="en-US" b="1" dirty="0"/>
              <a:t>Understanding your Market </a:t>
            </a:r>
            <a:endParaRPr lang="en-US" dirty="0"/>
          </a:p>
          <a:p>
            <a:r>
              <a:rPr lang="en-US" dirty="0"/>
              <a:t>Some communities may be resistant to new development occurring, while others may welcome it. Thus, consideration for the local housing market context is critical. A Housing Needs Assessment is an in-depth study, usually conducted by an independent market analyst, to evaluate how well the market is meeting the housing needs of different income levels. In most cases, the assessment quantifies how many units are needed by price point, tenure, housing type, and demographic or market segment.</a:t>
            </a:r>
          </a:p>
          <a:p>
            <a:endParaRPr lang="en-US" dirty="0"/>
          </a:p>
          <a:p>
            <a:r>
              <a:rPr lang="en-US" dirty="0"/>
              <a:t>   Your local government should identify high-level and meaningful </a:t>
            </a:r>
            <a:r>
              <a:rPr lang="en-US" b="1" dirty="0"/>
              <a:t>vision and goals </a:t>
            </a:r>
            <a:r>
              <a:rPr lang="en-US" dirty="0"/>
              <a:t>that enable you and the general public to track your jurisdiction’s overall progress in achieving your housing policy objectives.</a:t>
            </a:r>
          </a:p>
          <a:p>
            <a:endParaRPr lang="en-US" dirty="0"/>
          </a:p>
          <a:p>
            <a:pPr marL="0" indent="0"/>
            <a:r>
              <a:rPr lang="en-US" dirty="0"/>
              <a:t>You should identify potential </a:t>
            </a:r>
            <a:r>
              <a:rPr lang="en-US" b="1" dirty="0"/>
              <a:t>strategies and tactics</a:t>
            </a:r>
            <a:r>
              <a:rPr lang="en-US" dirty="0"/>
              <a:t> to create new affordable housing in your community. Some examples include creating more land-efficient strategies such as infill, preservation and redevelopment of existing housing, land banking, and greater density allowances where appropriate.</a:t>
            </a:r>
          </a:p>
          <a:p>
            <a:pPr marL="0" indent="0"/>
            <a:endParaRPr lang="en-US" dirty="0"/>
          </a:p>
          <a:p>
            <a:pPr marL="0" indent="0"/>
            <a:r>
              <a:rPr lang="en-US" dirty="0"/>
              <a:t>Many jurisdictions in Colorado are part of a larger region where jobs may not be in the same city, town, or unincorporated area where people live. In these regions, it may be more beneficial to create a </a:t>
            </a:r>
            <a:r>
              <a:rPr lang="en-US" b="1" dirty="0"/>
              <a:t>regional housing strategy </a:t>
            </a:r>
            <a:r>
              <a:rPr lang="en-US" dirty="0"/>
              <a:t>versus each having their own. This would allow for jurisdictions to begin to support or develop projects outside of their jurisdictional boundaries. One option would be to create a regional housing authority. This would require engagement of local and regional leaders to build a shared understanding, and align regional partners, around housing goals and strategies for shared priorities. It would also allow for cross jurisdictional sharing of resources and funding. There are many examples of regional housing authorities throughout Colorado. </a:t>
            </a:r>
          </a:p>
          <a:p>
            <a:pPr marL="0" indent="0"/>
            <a:endParaRPr lang="en-US" dirty="0"/>
          </a:p>
          <a:p>
            <a:pPr marL="0" indent="0"/>
            <a:endParaRPr lang="en-US" dirty="0"/>
          </a:p>
        </p:txBody>
      </p:sp>
      <p:sp>
        <p:nvSpPr>
          <p:cNvPr id="315" name="Google Shape;315;p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8: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For this next discussion, we would like you to answer the following questions: </a:t>
            </a:r>
          </a:p>
          <a:p>
            <a:pPr marL="0" indent="0"/>
            <a:r>
              <a:rPr lang="en-US" dirty="0"/>
              <a:t>What is the political will for affordable housing development in your community?</a:t>
            </a:r>
          </a:p>
          <a:p>
            <a:pPr marL="0" indent="0"/>
            <a:r>
              <a:rPr lang="en-US" dirty="0"/>
              <a:t>What regional coordination exists, if any, for affordable housing development in your region?</a:t>
            </a:r>
          </a:p>
          <a:p>
            <a:pPr marL="0" indent="0"/>
            <a:r>
              <a:rPr lang="en-US" dirty="0"/>
              <a:t>Is your regional a potential candidate to create a regional housing authority? Would you like additional information about the steps involved?</a:t>
            </a:r>
          </a:p>
          <a:p>
            <a:pPr marL="0" indent="0"/>
            <a:endParaRPr lang="en-US" dirty="0"/>
          </a:p>
        </p:txBody>
      </p:sp>
      <p:sp>
        <p:nvSpPr>
          <p:cNvPr id="325" name="Google Shape;325;p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9: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Next we will discuss aligning plans &amp; policies to expand housing choices and affordability. </a:t>
            </a:r>
          </a:p>
          <a:p>
            <a:pPr marL="0" indent="0"/>
            <a:r>
              <a:rPr lang="en-US" dirty="0"/>
              <a:t>One way to do this is to remove barriers such as the review and permitting process. As the expression goes, time is money, and this is especially true for developers. These barriers can make the difference in a project’s financial feasibility for the developer.     </a:t>
            </a:r>
          </a:p>
          <a:p>
            <a:pPr marL="0" indent="0"/>
            <a:endParaRPr lang="en-US" dirty="0"/>
          </a:p>
          <a:p>
            <a:pPr marL="0" indent="0"/>
            <a:r>
              <a:rPr lang="en-US" dirty="0"/>
              <a:t>Other typical barriers include dimensional standards such as minimum lots sizes and excessive setbacks.</a:t>
            </a:r>
          </a:p>
          <a:p>
            <a:pPr marL="0" indent="0"/>
            <a:endParaRPr lang="en-US" dirty="0"/>
          </a:p>
          <a:p>
            <a:pPr marL="0" indent="0"/>
            <a:r>
              <a:rPr lang="en-US" dirty="0"/>
              <a:t>Increasing allowable housing types in zone districts not only provides variety, but can reduce land and building costs as discussed previously. </a:t>
            </a:r>
          </a:p>
          <a:p>
            <a:pPr marL="0" indent="0"/>
            <a:endParaRPr lang="en-US" dirty="0"/>
          </a:p>
          <a:p>
            <a:pPr marL="0" indent="0"/>
            <a:r>
              <a:rPr lang="en-US" dirty="0"/>
              <a:t>Eliminating use restrictions that prohibit residential uses in core areas by making desired housing choices use-by-right in key locations reduces the amount of time it takes for projects to be reviewed and approved because they do not require special approvals or variances.</a:t>
            </a:r>
          </a:p>
          <a:p>
            <a:pPr marL="0" indent="0"/>
            <a:endParaRPr lang="en-US" dirty="0"/>
          </a:p>
          <a:p>
            <a:pPr marL="0" indent="0"/>
            <a:r>
              <a:rPr lang="en-US" dirty="0"/>
              <a:t>          </a:t>
            </a:r>
          </a:p>
        </p:txBody>
      </p:sp>
      <p:sp>
        <p:nvSpPr>
          <p:cNvPr id="331" name="Google Shape;331;p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r>
              <a:rPr lang="en-US" dirty="0"/>
              <a:t>First, I will give a brief overview of the development process</a:t>
            </a:r>
          </a:p>
          <a:p>
            <a:pPr marL="0" lvl="0" indent="0" algn="l">
              <a:spcBef>
                <a:spcPts val="0"/>
              </a:spcBef>
              <a:spcAft>
                <a:spcPts val="0"/>
              </a:spcAft>
              <a:buNone/>
            </a:pPr>
            <a:endParaRPr dirty="0"/>
          </a:p>
        </p:txBody>
      </p:sp>
      <p:sp>
        <p:nvSpPr>
          <p:cNvPr id="117" name="Google Shape;117;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7320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0: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Incentives are another way local governments can encourage affordability. Some incentives to consider include:</a:t>
            </a:r>
          </a:p>
          <a:p>
            <a:pPr marL="457200" lvl="2" indent="-457200">
              <a:lnSpc>
                <a:spcPct val="100000"/>
              </a:lnSpc>
              <a:buFont typeface="Arial,Sans-Serif"/>
              <a:buChar char="•"/>
            </a:pPr>
            <a:r>
              <a:rPr lang="en-US" dirty="0"/>
              <a:t>Provide land and infrastructure at a reduced or no cost,</a:t>
            </a:r>
          </a:p>
          <a:p>
            <a:pPr marL="457200" lvl="2" indent="-457200">
              <a:lnSpc>
                <a:spcPct val="100000"/>
              </a:lnSpc>
              <a:spcBef>
                <a:spcPts val="2400"/>
              </a:spcBef>
              <a:buFont typeface="Arial,Sans-Serif"/>
              <a:buChar char="•"/>
            </a:pPr>
            <a:r>
              <a:rPr lang="en-US" dirty="0"/>
              <a:t>Reduce the minimum lot sizes and minimum home sizes,</a:t>
            </a:r>
          </a:p>
          <a:p>
            <a:pPr marL="457200" lvl="2" indent="-457200">
              <a:lnSpc>
                <a:spcPct val="100000"/>
              </a:lnSpc>
              <a:spcBef>
                <a:spcPts val="2400"/>
              </a:spcBef>
              <a:buFont typeface="Arial,Sans-Serif"/>
              <a:buChar char="•"/>
            </a:pPr>
            <a:r>
              <a:rPr lang="en-US" dirty="0"/>
              <a:t>Reduce number of parking spaces required per unit,</a:t>
            </a:r>
          </a:p>
          <a:p>
            <a:pPr marL="457200" lvl="2" indent="-457200">
              <a:lnSpc>
                <a:spcPct val="100000"/>
              </a:lnSpc>
              <a:spcBef>
                <a:spcPts val="2400"/>
              </a:spcBef>
              <a:buFont typeface="Arial,Sans-Serif"/>
              <a:buChar char="•"/>
            </a:pPr>
            <a:r>
              <a:rPr lang="en-US" dirty="0"/>
              <a:t>Increased height and density bonuses which could be based on a percent or number of affordable units provided, and </a:t>
            </a:r>
          </a:p>
          <a:p>
            <a:pPr marL="457200" lvl="2" indent="-457200">
              <a:lnSpc>
                <a:spcPct val="100000"/>
              </a:lnSpc>
              <a:spcBef>
                <a:spcPts val="2400"/>
              </a:spcBef>
              <a:buFont typeface="Arial,Sans-Serif"/>
              <a:buChar char="•"/>
            </a:pPr>
            <a:r>
              <a:rPr lang="en-US" dirty="0"/>
              <a:t>Reduce the development fees for affordable housing developments </a:t>
            </a:r>
          </a:p>
          <a:p>
            <a:pPr marL="0" indent="0"/>
            <a:endParaRPr lang="en-US" dirty="0"/>
          </a:p>
        </p:txBody>
      </p:sp>
      <p:sp>
        <p:nvSpPr>
          <p:cNvPr id="338" name="Google Shape;338;p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1: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For our next exercise, please answer the following questions:</a:t>
            </a:r>
          </a:p>
          <a:p>
            <a:pPr marL="0" lvl="1" indent="0">
              <a:lnSpc>
                <a:spcPct val="100000"/>
              </a:lnSpc>
            </a:pPr>
            <a:r>
              <a:rPr lang="en-US" dirty="0"/>
              <a:t>What specific barriers that we discussed exist in your code? Are there others? What changes or updates is your community working on?  </a:t>
            </a:r>
          </a:p>
          <a:p>
            <a:pPr marL="457200" lvl="1" indent="-457200">
              <a:lnSpc>
                <a:spcPct val="100000"/>
              </a:lnSpc>
              <a:buFont typeface="Arial,Sans-Serif"/>
              <a:buChar char="•"/>
            </a:pPr>
            <a:endParaRPr lang="en-US" dirty="0"/>
          </a:p>
          <a:p>
            <a:pPr marL="0" lvl="1" indent="0">
              <a:lnSpc>
                <a:spcPct val="100000"/>
              </a:lnSpc>
            </a:pPr>
            <a:r>
              <a:rPr lang="en-US" dirty="0"/>
              <a:t>What incentives has your community tried already? Have these led to additional affordable housing units?</a:t>
            </a:r>
          </a:p>
          <a:p>
            <a:pPr marL="0" indent="0"/>
            <a:endParaRPr lang="en-US" dirty="0"/>
          </a:p>
        </p:txBody>
      </p:sp>
      <p:sp>
        <p:nvSpPr>
          <p:cNvPr id="345" name="Google Shape;345;p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2: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There are many roles your local government can take in the development process:</a:t>
            </a:r>
          </a:p>
          <a:p>
            <a:pPr marL="0" indent="0"/>
            <a:r>
              <a:rPr lang="en-US" dirty="0"/>
              <a:t>Active local government participation can lower the risk, reduce costs by streamlining some of the processes, and help to develop the best product to meet local needs. While not common, it is possible for a local government to take on the primary development role. In order to do this, you must be certain you can manage a project and provide backbone support to the effort. </a:t>
            </a:r>
          </a:p>
          <a:p>
            <a:pPr marL="0" indent="0"/>
            <a:r>
              <a:rPr lang="en-US" dirty="0"/>
              <a:t>You also need to have keen understanding of what project or initiative is needed in your community, community credibility and political capital, and staying power to see the project through the many years that are needed to plan, build and operationalize a housing development.</a:t>
            </a:r>
          </a:p>
          <a:p>
            <a:pPr marL="0" indent="0"/>
            <a:r>
              <a:rPr lang="en-US" dirty="0"/>
              <a:t> </a:t>
            </a:r>
          </a:p>
          <a:p>
            <a:pPr marL="0" indent="0"/>
            <a:r>
              <a:rPr lang="en-US" dirty="0"/>
              <a:t>More commonly, local governments partner with one or more of the following: private developers, non-profit developers, a public housing authority, a community land trust, public utilities, or local anchor institutions such as major employers or school districts.</a:t>
            </a:r>
          </a:p>
          <a:p>
            <a:pPr marL="0" indent="0"/>
            <a:endParaRPr lang="en-US" dirty="0"/>
          </a:p>
          <a:p>
            <a:pPr marL="0" indent="0"/>
            <a:r>
              <a:rPr lang="en-US" dirty="0"/>
              <a:t>One of the most important roles a local government can take is being a primary funding partner in the form of assisting with the creation, allocation and/or administration of local, state and federal funds; providing staff time for planning or project management; providing land appropriate for development; providing operations or project management capacity; and, proving property tax exemptions.  </a:t>
            </a:r>
          </a:p>
          <a:p>
            <a:pPr marL="0" indent="0"/>
            <a:r>
              <a:rPr lang="en-US" dirty="0"/>
              <a:t> </a:t>
            </a:r>
          </a:p>
        </p:txBody>
      </p:sp>
      <p:sp>
        <p:nvSpPr>
          <p:cNvPr id="351" name="Google Shape;351;p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3: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A Community Land Trust is a community-based organization designed to ensure community stewardship of land, primarily used to ensure long-term housing affordability. The trust typically acquires land and maintains ownership of it permanently. It enters into a long-term renewable lease with homeowners instead of a traditional sale. When the homeowner sells, the family earns a portion of the increased property value. The remainder is kept by the trust, preserving the affordability for future low- to moderate-income families. CLTs are generally managed by a nonprofit or quasi-governmental organization and governed by a body comprised of purchasers of CLT homes, members of the public, and governmental and nonprofit stakeholders to ensure they remain grounded in the needs of the community.</a:t>
            </a:r>
          </a:p>
        </p:txBody>
      </p:sp>
      <p:sp>
        <p:nvSpPr>
          <p:cNvPr id="357" name="Google Shape;357;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4: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There are four major Community Land Trusts in Colorado that your local government could potentially partner with, depending on your location: </a:t>
            </a:r>
          </a:p>
          <a:p>
            <a:pPr marL="0" indent="0"/>
            <a:r>
              <a:rPr lang="en-US" u="sng" dirty="0"/>
              <a:t>Elevation Community Land Trust</a:t>
            </a:r>
            <a:r>
              <a:rPr lang="en-US" dirty="0"/>
              <a:t> works throughout the state and is one of the largest CLTs in Colorado and the country.</a:t>
            </a:r>
          </a:p>
          <a:p>
            <a:pPr marL="0" indent="0"/>
            <a:r>
              <a:rPr lang="en-US" u="sng" dirty="0"/>
              <a:t>The Urban Land Conservancy</a:t>
            </a:r>
            <a:r>
              <a:rPr lang="en-US" dirty="0"/>
              <a:t> based in Denver, predominantly works in Denver metropolitan area</a:t>
            </a:r>
          </a:p>
          <a:p>
            <a:pPr marL="0" indent="0"/>
            <a:r>
              <a:rPr lang="en-US" u="sng" dirty="0"/>
              <a:t>The Colorado Community Land Trust (CCLT), which </a:t>
            </a:r>
            <a:r>
              <a:rPr lang="en-US" dirty="0"/>
              <a:t>recently merged with Habitat for Humanity also predominantly works in Denver metro area</a:t>
            </a:r>
          </a:p>
          <a:p>
            <a:pPr marL="0" indent="0"/>
            <a:r>
              <a:rPr lang="en-US" u="sng" dirty="0"/>
              <a:t>And the Chaffee Housing Trust</a:t>
            </a:r>
            <a:r>
              <a:rPr lang="en-US" dirty="0"/>
              <a:t> which provides affordable housing to Chaffee and Lake County residents</a:t>
            </a:r>
          </a:p>
          <a:p>
            <a:pPr marL="0" indent="0"/>
            <a:endParaRPr lang="en-US" dirty="0"/>
          </a:p>
        </p:txBody>
      </p:sp>
      <p:sp>
        <p:nvSpPr>
          <p:cNvPr id="363" name="Google Shape;363;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5: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As part of the local officials toolkit, we have provided several case studies that are highlighted in videos available on the DOLA/DOH website. </a:t>
            </a:r>
          </a:p>
          <a:p>
            <a:pPr marL="0" indent="0">
              <a:lnSpc>
                <a:spcPct val="100000"/>
              </a:lnSpc>
            </a:pPr>
            <a:r>
              <a:rPr lang="en-US" b="1" dirty="0"/>
              <a:t>The Anvil Mountain Development in Silverton, CO is a great example of a public private partnership.</a:t>
            </a:r>
            <a:endParaRPr lang="en-US" dirty="0"/>
          </a:p>
          <a:p>
            <a:pPr marL="0" lvl="1" indent="0">
              <a:lnSpc>
                <a:spcPct val="100000"/>
              </a:lnSpc>
              <a:spcBef>
                <a:spcPts val="2400"/>
              </a:spcBef>
            </a:pPr>
            <a:r>
              <a:rPr lang="en-US" dirty="0"/>
              <a:t>San Juan County used fees in lieu from the Purgatory Ski Resort affordable housing development fund to purchase land in Silverton and utilized DOLA grants to build infrastructure. Due to the inability to find interested developers, San Juan County acted as the developer for the affordable apartment complex. </a:t>
            </a:r>
          </a:p>
          <a:p>
            <a:pPr marL="0" lvl="1" indent="0">
              <a:lnSpc>
                <a:spcPct val="100000"/>
              </a:lnSpc>
              <a:spcBef>
                <a:spcPts val="3600"/>
              </a:spcBef>
            </a:pPr>
            <a:r>
              <a:rPr lang="en-US" dirty="0"/>
              <a:t>The use of modular apartments allowed the County to build economically &amp; quickly and the county provided a streamlined development review process.</a:t>
            </a:r>
          </a:p>
        </p:txBody>
      </p:sp>
      <p:sp>
        <p:nvSpPr>
          <p:cNvPr id="369" name="Google Shape;369;p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6: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For this next discussion, we would like you to answer the following questions: </a:t>
            </a:r>
          </a:p>
          <a:p>
            <a:pPr marL="0" lvl="1" indent="0">
              <a:lnSpc>
                <a:spcPct val="100000"/>
              </a:lnSpc>
            </a:pPr>
            <a:r>
              <a:rPr lang="en-US" dirty="0"/>
              <a:t>In order undertake a new affordable housing development in your community, what is your local governments’ internal capacity?  What are your deficiencies and gaps? </a:t>
            </a:r>
          </a:p>
          <a:p>
            <a:pPr marL="0" lvl="1" indent="0">
              <a:lnSpc>
                <a:spcPct val="100000"/>
              </a:lnSpc>
            </a:pPr>
            <a:r>
              <a:rPr lang="en-US" dirty="0"/>
              <a:t>What partnerships and consultant assistance may be required to complete a housing development in your community?</a:t>
            </a:r>
          </a:p>
        </p:txBody>
      </p:sp>
      <p:sp>
        <p:nvSpPr>
          <p:cNvPr id="377" name="Google Shape;377;p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7: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In addition to assisting with removing policy barriers to affordable housing as described previously, it is important that local officials politically support affordable housing initiatives in your community. Local officials should be promoting housing affordability as a positive and important factor in improving neighborhood conditions by demonstrating that affordable housing is a community asset, providing housing for the workforce and local jobs during and after construction, bringing in federal and state subsidies, generating sales tax revenue, and reducing traffic and pollution. For local officials that may NOT support affordable housing developments, it is important to provide them with factual information about the housing need and positive impacts in your community.</a:t>
            </a:r>
          </a:p>
          <a:p>
            <a:pPr marL="0" indent="0"/>
            <a:endParaRPr lang="en-US" dirty="0"/>
          </a:p>
          <a:p>
            <a:pPr marL="0" indent="0"/>
            <a:r>
              <a:rPr lang="en-US" dirty="0"/>
              <a:t>It is important to build awareness for the current housing need and what affordable housing solutions exist that address the unique context of your community. Include residents and constituents within the conversation about development and how more options for affordable housing can benefit your community. You should encourage community participation in the process to learn about residents’ housing needs. Engaging with the community will identify high priority challenges in addition to providing an opportunity to address concerns about affordable housing development.</a:t>
            </a:r>
          </a:p>
          <a:p>
            <a:pPr marL="0" indent="0"/>
            <a:endParaRPr lang="en-US" dirty="0"/>
          </a:p>
          <a:p>
            <a:pPr marL="0" indent="0"/>
            <a:r>
              <a:rPr lang="en-US" dirty="0"/>
              <a:t>Public support is also needed to achieve meaningful policy change that enables the expansion of housing choices. Despite its importance, many communities have difficulty building support for affordable housing. The “Not In My Back Yard” syndrome, or NIMBY, is the tendency of neighbors to oppose a proposed project, often based on misconceptions or fears that property values, safety, or quality of life will be compromised. For affordable housing projects to be successful, outreach that builds and maintains community support should begin in the early stages of the development process. </a:t>
            </a:r>
          </a:p>
          <a:p>
            <a:pPr marL="0" indent="0"/>
            <a:endParaRPr lang="en-US" dirty="0"/>
          </a:p>
          <a:p>
            <a:pPr marL="0" indent="0"/>
            <a:r>
              <a:rPr lang="en-US" dirty="0"/>
              <a:t>Reaching populations that do not typically attend traditional community meetings is critical during the early stages on an affordable housing development engagement process. Trust building is key to this effort and it takes time and culturally relevant outreach. Above all, it is critical to respect the feelings, knowledge and expertise of the community members you engage.</a:t>
            </a:r>
          </a:p>
          <a:p>
            <a:pPr marL="0" indent="0"/>
            <a:endParaRPr lang="en-US" dirty="0"/>
          </a:p>
          <a:p>
            <a:pPr marL="0" indent="0"/>
            <a:r>
              <a:rPr lang="en-US" dirty="0"/>
              <a:t>In many communities throughout Colorado, residents of color and low-income residents are being displaced by new higher density development that proports to create more units and thus more affordable housing and equity. In many cases where affordable housing is built it is often too expensive or does not fit the needs of the community’s families. The basic economics and the corresponding social contract from the community’s perspective cannot be ignored and they would ask: Are we really getting more affordable housing and equitable planning outcomes from these planning processes and what is created from them? If not, then how will it change this time? Robust community wealth building and anti-displacement strategies that can address how can you keep existing residents in place can begin to address this conundrum.       </a:t>
            </a:r>
          </a:p>
        </p:txBody>
      </p:sp>
      <p:sp>
        <p:nvSpPr>
          <p:cNvPr id="383" name="Google Shape;383;p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8: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indent="0"/>
            <a:r>
              <a:rPr lang="en-US" dirty="0"/>
              <a:t>Being clear about the scope of the housing strategy will make it easier to engage the community in a transparent and accountable way. The following steps should be outlined when developing the scope: identify the goals of the process, communicate the decisions the community can impact, be transparent about what is already decided based on the funding the development is receiving, and provide a timeline and decision-making structure that will dictate the process including how often you will meet with the community as well as internally.</a:t>
            </a:r>
          </a:p>
          <a:p>
            <a:pPr marL="0" indent="0"/>
            <a:endParaRPr lang="en-US" dirty="0"/>
          </a:p>
          <a:p>
            <a:pPr marL="0" indent="0"/>
            <a:r>
              <a:rPr lang="en-US" dirty="0"/>
              <a:t>Intentional efforts should be made to identify the families excluded from or underrepresented in decision-making processes in the past. In addition, potential residents should be informed about the development(s). In addition, you should identify other stakeholders that bring important perspectives, concerns, and expertise to the housing planning process such as: housing and non-housing practitioners, industry representatives, economic development, planning department, informal community leaders, and advocates.             </a:t>
            </a:r>
          </a:p>
          <a:p>
            <a:pPr marL="0" indent="0"/>
            <a:endParaRPr lang="en-US" dirty="0"/>
          </a:p>
          <a:p>
            <a:pPr marL="0" indent="0"/>
            <a:r>
              <a:rPr lang="en-US" dirty="0"/>
              <a:t>The community engagement process is a chance to get the community’s help answering the tough questions local officials and staff must grapple in order to craft a housing strategy that is responsive to the needs of the community. While it might seem daunting to put controversial questions before the community, these questions will emerge regardless, and it is best to be frank about them from the start in order to ensure an inclusive process and secure community buy-in during implementation.</a:t>
            </a:r>
          </a:p>
          <a:p>
            <a:pPr marL="0" indent="0"/>
            <a:endParaRPr lang="en-US" dirty="0"/>
          </a:p>
          <a:p>
            <a:pPr marL="0" indent="0"/>
            <a:r>
              <a:rPr lang="en-US" dirty="0"/>
              <a:t>To ensure targeted and robust feedback from community members, you may also need to provide additional information related to the overall engagement process and the components of a housing strategy such as: the kind of information community members will need to comfortably and meaningfully engage in planning a housing strategy such as examples of housing types and a glossary of terms; determine how the materials and information will be delivered in a way that ensures accessibility for a diverse range of community groups; and, Identify who the point of contact is moving forward for people that have questions about the development.</a:t>
            </a:r>
          </a:p>
          <a:p>
            <a:pPr marL="0" indent="0"/>
            <a:endParaRPr lang="en-US" dirty="0"/>
          </a:p>
          <a:p>
            <a:pPr marL="0" indent="0"/>
            <a:r>
              <a:rPr lang="en-US" dirty="0"/>
              <a:t>There are a range of engagement strategies to consider depending on the scope of the planning process, the community landscape, the capacities of your local officials, your organization, the community, the questions that need to be answered, and the resources available. Many of these questions can be found in the </a:t>
            </a:r>
            <a:r>
              <a:rPr lang="en-US" dirty="0" err="1"/>
              <a:t>correspondin</a:t>
            </a:r>
            <a:r>
              <a:rPr lang="en-US" dirty="0"/>
              <a:t> workbook for this training on the DOLA/DOH website.</a:t>
            </a:r>
          </a:p>
          <a:p>
            <a:pPr marL="0" indent="0"/>
            <a:endParaRPr lang="en-US" dirty="0"/>
          </a:p>
          <a:p>
            <a:pPr marL="0" indent="0"/>
            <a:r>
              <a:rPr lang="en-US" dirty="0"/>
              <a:t>Lastly, To build community support, it is important to be clear with the participants about how the local government plans to use feedback from a task force, public meetings, online surveys, and any other engagement, and to follow through on those commitments. Your local officials and/or staff should be transparent about who will be involved in deciding what will be incorporated into the final strategy and how local officials will share and discuss with the public which community recommendations were used and which were not and why. </a:t>
            </a:r>
          </a:p>
          <a:p>
            <a:pPr marL="0" indent="0"/>
            <a:endParaRPr lang="en-US" dirty="0"/>
          </a:p>
        </p:txBody>
      </p:sp>
      <p:sp>
        <p:nvSpPr>
          <p:cNvPr id="391" name="Google Shape;391;p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9: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algn="l" rtl="0" fontAlgn="base"/>
            <a:r>
              <a:rPr lang="en-US" sz="2400" b="0" i="0" u="none" strike="noStrike" dirty="0">
                <a:solidFill>
                  <a:srgbClr val="000000"/>
                </a:solidFill>
                <a:effectLst/>
                <a:latin typeface="Avenir"/>
              </a:rPr>
              <a:t>For this last exercise, please answer the following questions:</a:t>
            </a:r>
            <a:r>
              <a:rPr lang="en-US" sz="2400" b="0" i="0" dirty="0">
                <a:solidFill>
                  <a:srgbClr val="444444"/>
                </a:solidFill>
                <a:effectLst/>
                <a:latin typeface="Avenir"/>
              </a:rPr>
              <a:t>​</a:t>
            </a:r>
            <a:endParaRPr lang="en-US" b="0" i="0" dirty="0">
              <a:solidFill>
                <a:srgbClr val="444444"/>
              </a:solidFill>
              <a:effectLst/>
              <a:latin typeface="Calibri" panose="020F0502020204030204" pitchFamily="34" charset="0"/>
            </a:endParaRPr>
          </a:p>
          <a:p>
            <a:pPr algn="l" rtl="0" fontAlgn="base"/>
            <a:r>
              <a:rPr lang="en-US" sz="2400" b="0" i="0" u="none" strike="noStrike" dirty="0">
                <a:solidFill>
                  <a:srgbClr val="000000"/>
                </a:solidFill>
                <a:effectLst/>
                <a:latin typeface="Avenir"/>
              </a:rPr>
              <a:t>What particular groups of people who live in your community are missing from engagement or public discussions about housing, for example, racial groups, people with disabilities, seniors, and others.</a:t>
            </a:r>
            <a:r>
              <a:rPr lang="en-US" sz="2400" b="0" i="0" dirty="0">
                <a:solidFill>
                  <a:srgbClr val="444444"/>
                </a:solidFill>
                <a:effectLst/>
                <a:latin typeface="Avenir"/>
              </a:rPr>
              <a:t>​</a:t>
            </a:r>
            <a:endParaRPr lang="en-US" sz="2400" b="0" i="0" dirty="0">
              <a:solidFill>
                <a:srgbClr val="444444"/>
              </a:solidFill>
              <a:effectLst/>
              <a:latin typeface="Arial" panose="020B0604020202020204" pitchFamily="34" charset="0"/>
            </a:endParaRPr>
          </a:p>
          <a:p>
            <a:pPr algn="l" rtl="0" fontAlgn="base"/>
            <a:r>
              <a:rPr lang="en-US" sz="2400" b="0" i="0" u="none" strike="noStrike" dirty="0">
                <a:solidFill>
                  <a:srgbClr val="000000"/>
                </a:solidFill>
                <a:effectLst/>
                <a:latin typeface="Avenir"/>
              </a:rPr>
              <a:t>What partnerships and consultant assistance may be required to complete a housing development in your community?</a:t>
            </a:r>
            <a:endParaRPr lang="en-US" b="0" i="0" dirty="0">
              <a:solidFill>
                <a:srgbClr val="444444"/>
              </a:solidFill>
              <a:effectLst/>
              <a:latin typeface="Calibri" panose="020F0502020204030204" pitchFamily="34" charset="0"/>
            </a:endParaRPr>
          </a:p>
          <a:p>
            <a:pPr marL="0" lvl="0" indent="0" algn="l" rtl="0">
              <a:spcBef>
                <a:spcPts val="0"/>
              </a:spcBef>
              <a:spcAft>
                <a:spcPts val="0"/>
              </a:spcAft>
              <a:buNone/>
            </a:pPr>
            <a:endParaRPr dirty="0"/>
          </a:p>
        </p:txBody>
      </p:sp>
      <p:sp>
        <p:nvSpPr>
          <p:cNvPr id="399" name="Google Shape;399;p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 name="Google Shape;124;p4:notes"/>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p>
            <a:r>
              <a:rPr lang="en-US" dirty="0">
                <a:sym typeface="Calibri"/>
              </a:rPr>
              <a:t>Whether building market rate or affordable housing, the development process generally has the same six steps illustrated on this slide. The development process and timeframe can be unpredictable depending on the complexity of the project, and like any project, unexpected hurdles can occur at any time.  For example, issues with a financing source could occur, development review can be stalled for a variety of reasons, labor and material shortages can continue to get worse, and the list goes on.  </a:t>
            </a:r>
          </a:p>
          <a:p>
            <a:pPr marL="0" indent="0"/>
            <a:endParaRPr lang="en-US" dirty="0">
              <a:latin typeface="Calibri"/>
              <a:cs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6: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marR="0" lvl="0" indent="0" algn="l" defTabSz="914400" rtl="0" eaLnBrk="1" fontAlgn="auto" latinLnBrk="0" hangingPunct="1">
              <a:lnSpc>
                <a:spcPct val="125000"/>
              </a:lnSpc>
              <a:spcBef>
                <a:spcPts val="0"/>
              </a:spcBef>
              <a:spcAft>
                <a:spcPts val="0"/>
              </a:spcAft>
              <a:buClr>
                <a:srgbClr val="000000"/>
              </a:buClr>
              <a:buSzPts val="1400"/>
              <a:buFont typeface="Arial"/>
              <a:buNone/>
              <a:tabLst/>
              <a:defRPr/>
            </a:pPr>
            <a:r>
              <a:rPr lang="en-US" sz="2400" b="0" i="0" u="none" strike="noStrike" dirty="0">
                <a:solidFill>
                  <a:srgbClr val="000000"/>
                </a:solidFill>
                <a:effectLst/>
                <a:latin typeface="Avenir"/>
              </a:rPr>
              <a:t>For more information and to view other learning sessions please look at the DOLA Division of Housing website resources listed on your screen or reach out to Andrew Atchley or Natalie </a:t>
            </a:r>
            <a:r>
              <a:rPr lang="en-US" sz="2400" b="0" i="0" u="none" strike="noStrike" dirty="0" err="1">
                <a:solidFill>
                  <a:srgbClr val="000000"/>
                </a:solidFill>
                <a:effectLst/>
                <a:latin typeface="Avenir"/>
              </a:rPr>
              <a:t>Wowk</a:t>
            </a:r>
            <a:r>
              <a:rPr lang="en-US" sz="2400" b="0" i="0" u="none" strike="noStrike" dirty="0">
                <a:solidFill>
                  <a:srgbClr val="000000"/>
                </a:solidFill>
                <a:effectLst/>
                <a:latin typeface="Avenir"/>
              </a:rPr>
              <a:t> as listed on the screen.     </a:t>
            </a:r>
            <a:r>
              <a:rPr lang="en-US" sz="2400" b="0" i="0" dirty="0">
                <a:solidFill>
                  <a:srgbClr val="000000"/>
                </a:solidFill>
                <a:effectLst/>
                <a:latin typeface="Avenir"/>
              </a:rPr>
              <a:t>​</a:t>
            </a:r>
            <a:endParaRPr lang="en-US" dirty="0"/>
          </a:p>
          <a:p>
            <a:pPr marL="0" lvl="0" indent="0" algn="l" rtl="0">
              <a:spcBef>
                <a:spcPts val="0"/>
              </a:spcBef>
              <a:spcAft>
                <a:spcPts val="0"/>
              </a:spcAft>
              <a:buNone/>
            </a:pPr>
            <a:endParaRPr dirty="0"/>
          </a:p>
        </p:txBody>
      </p:sp>
      <p:sp>
        <p:nvSpPr>
          <p:cNvPr id="286" name="Google Shape;286;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1:notes"/>
          <p:cNvSpPr txBox="1">
            <a:spLocks noGrp="1"/>
          </p:cNvSpPr>
          <p:nvPr>
            <p:ph type="body" idx="1"/>
          </p:nvPr>
        </p:nvSpPr>
        <p:spPr>
          <a:xfrm>
            <a:off x="934720" y="4415790"/>
            <a:ext cx="5140960" cy="4183380"/>
          </a:xfrm>
          <a:prstGeom prst="rect">
            <a:avLst/>
          </a:prstGeom>
        </p:spPr>
        <p:txBody>
          <a:bodyPr spcFirstLastPara="1" wrap="square" lIns="93150" tIns="46575" rIns="93150" bIns="46575" anchor="t" anchorCtr="0">
            <a:noAutofit/>
          </a:bodyPr>
          <a:lstStyle/>
          <a:p>
            <a:pPr marL="0" marR="0" lvl="0" indent="0" algn="l" defTabSz="914400" rtl="0" eaLnBrk="1" fontAlgn="auto" latinLnBrk="0" hangingPunct="1">
              <a:lnSpc>
                <a:spcPct val="125000"/>
              </a:lnSpc>
              <a:spcBef>
                <a:spcPts val="0"/>
              </a:spcBef>
              <a:spcAft>
                <a:spcPts val="0"/>
              </a:spcAft>
              <a:buClr>
                <a:srgbClr val="000000"/>
              </a:buClr>
              <a:buSzPts val="1400"/>
              <a:buFont typeface="Arial"/>
              <a:buNone/>
              <a:tabLst/>
              <a:defRPr/>
            </a:pPr>
            <a:r>
              <a:rPr lang="en-US" dirty="0"/>
              <a:t>Thank you very much for your participation in this webinar. I look forward to seeing soon for an in-person training! </a:t>
            </a:r>
          </a:p>
          <a:p>
            <a:pPr marL="0" lvl="0" indent="0" algn="l" rtl="0">
              <a:spcBef>
                <a:spcPts val="0"/>
              </a:spcBef>
              <a:spcAft>
                <a:spcPts val="0"/>
              </a:spcAft>
              <a:buNone/>
            </a:pPr>
            <a:endParaRPr dirty="0"/>
          </a:p>
        </p:txBody>
      </p:sp>
      <p:sp>
        <p:nvSpPr>
          <p:cNvPr id="411" name="Google Shape;411;p4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p5:notes"/>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p>
            <a:r>
              <a:rPr lang="en-US" dirty="0">
                <a:sym typeface="Calibri"/>
              </a:rPr>
              <a:t>This timeline illustrates a representation of a typical development process. It is critical to emphasize the length and importance of the predevelopment phase, which can take up to 3 years before any construction occurs. This is often described by developers as the “risk” they take for many projects. </a:t>
            </a:r>
          </a:p>
          <a:p>
            <a:pPr marL="0" lvl="0" indent="0" algn="l">
              <a:lnSpc>
                <a:spcPct val="125000"/>
              </a:lnSpc>
              <a:spcBef>
                <a:spcPts val="0"/>
              </a:spcBef>
              <a:spcAft>
                <a:spcPts val="0"/>
              </a:spcAft>
              <a:buNone/>
            </a:pPr>
            <a:endParaRPr lang="en-US" dirty="0">
              <a:latin typeface="Calibri"/>
              <a:cs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 name="Google Shape;137;p6:notes"/>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p>
            <a:r>
              <a:rPr lang="en-US" dirty="0"/>
              <a:t>Phase 1 Visioning focuses on understanding your community’s need for affordable housing; housing types to respond to that need; your jurisdictions’ capacity for the participation, and additional partnerships that may be necessary to fill your capacity gaps.</a:t>
            </a:r>
          </a:p>
          <a:p>
            <a:pPr marL="0" lvl="0" indent="0" algn="l">
              <a:lnSpc>
                <a:spcPct val="125000"/>
              </a:lnSpc>
              <a:spcBef>
                <a:spcPts val="0"/>
              </a:spcBef>
              <a:spcAft>
                <a:spcPts val="0"/>
              </a:spcAft>
              <a:buNone/>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 name="Google Shape;144;p7:notes"/>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p>
            <a:r>
              <a:rPr lang="en-US" dirty="0"/>
              <a:t>Phase 2 – Planning and predevelopment takes your vision into a specific development scope of work, including locating and/or purchasing a development site; working with a design team to prepare a design concept; and preparing feasibility assessments and cost estimates.</a:t>
            </a:r>
          </a:p>
          <a:p>
            <a:endParaRPr lang="en-US" dirty="0"/>
          </a:p>
          <a:p>
            <a:r>
              <a:rPr lang="en-US" dirty="0"/>
              <a:t>It is important to note </a:t>
            </a:r>
            <a:r>
              <a:rPr lang="en-US" dirty="0">
                <a:sym typeface="Avenir"/>
              </a:rPr>
              <a:t>that </a:t>
            </a:r>
            <a:r>
              <a:rPr lang="en-US" dirty="0"/>
              <a:t>we discuss </a:t>
            </a:r>
            <a:r>
              <a:rPr lang="en-US" dirty="0">
                <a:sym typeface="Avenir"/>
              </a:rPr>
              <a:t>more about </a:t>
            </a:r>
            <a:r>
              <a:rPr lang="en-US" b="1" dirty="0">
                <a:sym typeface="Avenir"/>
              </a:rPr>
              <a:t>key development feasibility factors in the </a:t>
            </a:r>
            <a:r>
              <a:rPr lang="en-US" b="1" dirty="0"/>
              <a:t>Housing</a:t>
            </a:r>
            <a:r>
              <a:rPr lang="en-US" b="1" dirty="0">
                <a:sym typeface="Avenir"/>
              </a:rPr>
              <a:t> </a:t>
            </a:r>
            <a:r>
              <a:rPr lang="en-US" b="1" dirty="0"/>
              <a:t>Finance</a:t>
            </a:r>
            <a:r>
              <a:rPr lang="en-US" b="1" dirty="0">
                <a:sym typeface="Avenir"/>
              </a:rPr>
              <a:t> </a:t>
            </a:r>
            <a:r>
              <a:rPr lang="en-US" b="1" dirty="0"/>
              <a:t>Training</a:t>
            </a:r>
            <a:r>
              <a:rPr lang="en-US" dirty="0"/>
              <a:t> that can be found in the link where you found this presentation.</a:t>
            </a:r>
          </a:p>
          <a:p>
            <a:endParaRPr lang="en-US" dirty="0"/>
          </a:p>
          <a:p>
            <a:r>
              <a:rPr lang="en-US" dirty="0"/>
              <a:t>In some</a:t>
            </a:r>
            <a:r>
              <a:rPr lang="en-US" dirty="0">
                <a:sym typeface="Avenir"/>
              </a:rPr>
              <a:t> cases these are challenges for development to </a:t>
            </a:r>
            <a:r>
              <a:rPr lang="en-US" b="1" dirty="0"/>
              <a:t>HAPPEN AT ALL </a:t>
            </a:r>
            <a:r>
              <a:rPr lang="en-US" dirty="0">
                <a:sym typeface="Avenir"/>
              </a:rPr>
              <a:t>and in others it may be viable to develop units, but just not at the price points to address key housing needs</a:t>
            </a:r>
            <a:r>
              <a:rPr lang="en-US" dirty="0"/>
              <a:t> IN in your community</a:t>
            </a:r>
          </a:p>
          <a:p>
            <a:pPr marL="0" indent="0"/>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p8:notes"/>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p>
            <a:pPr marL="0" indent="0">
              <a:lnSpc>
                <a:spcPct val="100000"/>
              </a:lnSpc>
            </a:pPr>
            <a:r>
              <a:rPr lang="en-US" b="1" dirty="0"/>
              <a:t>Phase 3 Securing funding includes obtaining the financing required to design, construct, and operate the development for the duration of the project, including </a:t>
            </a:r>
            <a:r>
              <a:rPr lang="en-US" dirty="0"/>
              <a:t>determining and securing multiple financing sources and completing multiple applications for the various funders.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9:notes"/>
          <p:cNvSpPr txBox="1">
            <a:spLocks noGrp="1"/>
          </p:cNvSpPr>
          <p:nvPr>
            <p:ph type="body" idx="1"/>
          </p:nvPr>
        </p:nvSpPr>
        <p:spPr>
          <a:xfrm>
            <a:off x="934720" y="4415790"/>
            <a:ext cx="5140960" cy="4183380"/>
          </a:xfrm>
          <a:prstGeom prst="rect">
            <a:avLst/>
          </a:prstGeom>
          <a:noFill/>
          <a:ln>
            <a:noFill/>
          </a:ln>
        </p:spPr>
        <p:txBody>
          <a:bodyPr spcFirstLastPara="1" wrap="square" lIns="93150" tIns="46575" rIns="93150" bIns="46575" anchor="t" anchorCtr="0">
            <a:noAutofit/>
          </a:bodyPr>
          <a:lstStyle/>
          <a:p>
            <a:pPr marL="0" indent="0"/>
            <a:r>
              <a:rPr lang="en-US" dirty="0"/>
              <a:t>The Design Phase </a:t>
            </a:r>
            <a:r>
              <a:rPr lang="en-US" b="1" dirty="0"/>
              <a:t>includes the final contracting with a variety of design experts that I will describe later.</a:t>
            </a:r>
            <a:endParaRPr lang="en-US" dirty="0"/>
          </a:p>
          <a:p>
            <a:pPr marL="0" indent="0"/>
            <a:endParaRPr lang="en-US" b="1" dirty="0"/>
          </a:p>
          <a:p>
            <a:pPr marL="0" indent="0"/>
            <a:r>
              <a:rPr lang="en-US" b="1" dirty="0"/>
              <a:t>The Construction Phase includes the preparation of the development site and the actual construction or rehabilitation.  </a:t>
            </a:r>
            <a:endParaRPr lang="en-US" dirty="0"/>
          </a:p>
          <a:p>
            <a:pPr marL="0" indent="0"/>
            <a:endParaRPr lang="en-US" b="1" dirty="0"/>
          </a:p>
          <a:p>
            <a:pPr marL="0" indent="0"/>
            <a:endParaRPr lang="en-US" b="1" dirty="0"/>
          </a:p>
          <a:p>
            <a:pPr marL="0" indent="0"/>
            <a:r>
              <a:rPr lang="en-US" b="1" dirty="0"/>
              <a:t>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43"/>
          <p:cNvSpPr txBox="1">
            <a:spLocks noGrp="1"/>
          </p:cNvSpPr>
          <p:nvPr>
            <p:ph type="ctrTitle"/>
          </p:nvPr>
        </p:nvSpPr>
        <p:spPr>
          <a:xfrm>
            <a:off x="5558971" y="2685144"/>
            <a:ext cx="10481619" cy="1654627"/>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000">
                <a:solidFill>
                  <a:srgbClr val="001970"/>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 name="Google Shape;13;p43"/>
          <p:cNvSpPr txBox="1">
            <a:spLocks noGrp="1"/>
          </p:cNvSpPr>
          <p:nvPr>
            <p:ph type="subTitle" idx="1"/>
          </p:nvPr>
        </p:nvSpPr>
        <p:spPr>
          <a:xfrm>
            <a:off x="5558971" y="4339771"/>
            <a:ext cx="10481619" cy="94342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FFFFFF"/>
              </a:buClr>
              <a:buSzPts val="4000"/>
              <a:buFont typeface="Trebuchet MS"/>
              <a:buNone/>
              <a:defRPr sz="4000" b="0" i="0" u="none" strike="noStrike" cap="none">
                <a:solidFill>
                  <a:schemeClr val="bg2">
                    <a:lumMod val="10000"/>
                  </a:schemeClr>
                </a:solidFill>
                <a:latin typeface="Trebuchet MS"/>
                <a:ea typeface="Trebuchet MS"/>
                <a:cs typeface="Trebuchet MS"/>
                <a:sym typeface="Trebuchet MS"/>
              </a:defRPr>
            </a:lvl1pPr>
            <a:lvl2pPr marR="0" lvl="1"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2pPr>
            <a:lvl3pPr marR="0" lvl="2"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3pPr>
            <a:lvl4pPr marR="0" lvl="3"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4pPr>
            <a:lvl5pPr marR="0" lvl="4"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5pPr>
            <a:lvl6pPr marR="0" lvl="5"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6pPr>
            <a:lvl7pPr marR="0" lvl="6"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7pPr>
            <a:lvl8pPr marR="0" lvl="7"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8pPr>
            <a:lvl9pPr marR="0" lvl="8"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
        <p:cNvGrpSpPr/>
        <p:nvPr/>
      </p:nvGrpSpPr>
      <p:grpSpPr>
        <a:xfrm>
          <a:off x="0" y="0"/>
          <a:ext cx="0" cy="0"/>
          <a:chOff x="0" y="0"/>
          <a:chExt cx="0" cy="0"/>
        </a:xfrm>
      </p:grpSpPr>
      <p:sp>
        <p:nvSpPr>
          <p:cNvPr id="15" name="Google Shape;15;p49"/>
          <p:cNvSpPr txBox="1">
            <a:spLocks noGrp="1"/>
          </p:cNvSpPr>
          <p:nvPr>
            <p:ph type="title"/>
          </p:nvPr>
        </p:nvSpPr>
        <p:spPr>
          <a:xfrm>
            <a:off x="5529943" y="2670629"/>
            <a:ext cx="10963628" cy="262708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6000">
                <a:solidFill>
                  <a:srgbClr val="001970"/>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
        <p:cNvGrpSpPr/>
        <p:nvPr/>
      </p:nvGrpSpPr>
      <p:grpSpPr>
        <a:xfrm>
          <a:off x="0" y="0"/>
          <a:ext cx="0" cy="0"/>
          <a:chOff x="0" y="0"/>
          <a:chExt cx="0" cy="0"/>
        </a:xfrm>
      </p:grpSpPr>
      <p:sp>
        <p:nvSpPr>
          <p:cNvPr id="20" name="Google Shape;20;p45"/>
          <p:cNvSpPr txBox="1">
            <a:spLocks noGrp="1"/>
          </p:cNvSpPr>
          <p:nvPr>
            <p:ph type="title"/>
          </p:nvPr>
        </p:nvSpPr>
        <p:spPr>
          <a:xfrm>
            <a:off x="868680" y="533400"/>
            <a:ext cx="15576649" cy="124968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1" u="none" strike="noStrike" cap="none">
                <a:solidFill>
                  <a:srgbClr val="53585F"/>
                </a:solidFill>
                <a:latin typeface="Trebuchet MS"/>
                <a:ea typeface="Trebuchet MS"/>
                <a:cs typeface="Trebuchet MS"/>
                <a:sym typeface="Trebuchet MS"/>
              </a:defRPr>
            </a:lvl1pPr>
            <a:lvl2pPr marR="0" lvl="1"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9pPr>
          </a:lstStyle>
          <a:p>
            <a:endParaRPr dirty="0"/>
          </a:p>
        </p:txBody>
      </p:sp>
      <p:sp>
        <p:nvSpPr>
          <p:cNvPr id="21" name="Google Shape;21;p45"/>
          <p:cNvSpPr txBox="1">
            <a:spLocks noGrp="1"/>
          </p:cNvSpPr>
          <p:nvPr>
            <p:ph type="body" idx="1"/>
          </p:nvPr>
        </p:nvSpPr>
        <p:spPr>
          <a:xfrm>
            <a:off x="867861" y="1600200"/>
            <a:ext cx="15555480" cy="6553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SzPts val="1400"/>
              <a:buNone/>
              <a:defRPr sz="3200" b="0" i="0" u="none" strike="noStrike" cap="none">
                <a:solidFill>
                  <a:srgbClr val="53585F"/>
                </a:solidFill>
                <a:latin typeface="Trebuchet MS"/>
                <a:ea typeface="Trebuchet MS"/>
                <a:cs typeface="Trebuchet MS"/>
                <a:sym typeface="Trebuchet MS"/>
              </a:defRPr>
            </a:lvl1pPr>
            <a:lvl2pPr marL="914400" marR="0" lvl="1" indent="-228600" algn="l" rtl="0">
              <a:spcBef>
                <a:spcPts val="5600"/>
              </a:spcBef>
              <a:spcAft>
                <a:spcPts val="0"/>
              </a:spcAft>
              <a:buSzPts val="1400"/>
              <a:buNone/>
              <a:defRPr sz="4000" b="0" i="0" u="none" strike="noStrike" cap="none">
                <a:solidFill>
                  <a:srgbClr val="53585F"/>
                </a:solidFill>
                <a:latin typeface="Trebuchet MS"/>
                <a:ea typeface="Trebuchet MS"/>
                <a:cs typeface="Trebuchet MS"/>
                <a:sym typeface="Trebuchet MS"/>
              </a:defRPr>
            </a:lvl2pPr>
            <a:lvl3pPr marL="1371600" marR="0" lvl="2" indent="-228600" algn="l" rtl="0">
              <a:spcBef>
                <a:spcPts val="5600"/>
              </a:spcBef>
              <a:spcAft>
                <a:spcPts val="0"/>
              </a:spcAft>
              <a:buSzPts val="1400"/>
              <a:buNone/>
              <a:defRPr sz="4000" b="0" i="0" u="none" strike="noStrike" cap="none">
                <a:solidFill>
                  <a:srgbClr val="53585F"/>
                </a:solidFill>
                <a:latin typeface="Trebuchet MS"/>
                <a:ea typeface="Trebuchet MS"/>
                <a:cs typeface="Trebuchet MS"/>
                <a:sym typeface="Trebuchet MS"/>
              </a:defRPr>
            </a:lvl3pPr>
            <a:lvl4pPr marL="1828800" marR="0" lvl="3" indent="-228600" algn="l" rtl="0">
              <a:spcBef>
                <a:spcPts val="5600"/>
              </a:spcBef>
              <a:spcAft>
                <a:spcPts val="0"/>
              </a:spcAft>
              <a:buSzPts val="1400"/>
              <a:buNone/>
              <a:defRPr sz="4000" b="0" i="0" u="none" strike="noStrike" cap="none">
                <a:solidFill>
                  <a:srgbClr val="53585F"/>
                </a:solidFill>
                <a:latin typeface="Trebuchet MS"/>
                <a:ea typeface="Trebuchet MS"/>
                <a:cs typeface="Trebuchet MS"/>
                <a:sym typeface="Trebuchet MS"/>
              </a:defRPr>
            </a:lvl4pPr>
            <a:lvl5pPr marL="2286000" marR="0" lvl="4" indent="-228600" algn="l" rtl="0">
              <a:spcBef>
                <a:spcPts val="5600"/>
              </a:spcBef>
              <a:spcAft>
                <a:spcPts val="0"/>
              </a:spcAft>
              <a:buSzPts val="1400"/>
              <a:buNone/>
              <a:defRPr sz="4000" b="0" i="0" u="none" strike="noStrike" cap="none">
                <a:solidFill>
                  <a:srgbClr val="53585F"/>
                </a:solidFill>
                <a:latin typeface="Trebuchet MS"/>
                <a:ea typeface="Trebuchet MS"/>
                <a:cs typeface="Trebuchet MS"/>
                <a:sym typeface="Trebuchet MS"/>
              </a:defRPr>
            </a:lvl5pPr>
            <a:lvl6pPr marL="2743200" marR="0" lvl="5" indent="-228600" algn="l" rtl="0">
              <a:spcBef>
                <a:spcPts val="5600"/>
              </a:spcBef>
              <a:spcAft>
                <a:spcPts val="0"/>
              </a:spcAft>
              <a:buSzPts val="1400"/>
              <a:buNone/>
              <a:defRPr sz="4000" b="0" i="0" u="none" strike="noStrike" cap="none">
                <a:solidFill>
                  <a:srgbClr val="5C6670"/>
                </a:solidFill>
                <a:latin typeface="Trebuchet MS"/>
                <a:ea typeface="Trebuchet MS"/>
                <a:cs typeface="Trebuchet MS"/>
                <a:sym typeface="Trebuchet MS"/>
              </a:defRPr>
            </a:lvl6pPr>
            <a:lvl7pPr marL="3200400" marR="0" lvl="6" indent="-228600" algn="l" rtl="0">
              <a:spcBef>
                <a:spcPts val="5600"/>
              </a:spcBef>
              <a:spcAft>
                <a:spcPts val="0"/>
              </a:spcAft>
              <a:buSzPts val="1400"/>
              <a:buNone/>
              <a:defRPr sz="4000" b="0" i="0" u="none" strike="noStrike" cap="none">
                <a:solidFill>
                  <a:srgbClr val="5C6670"/>
                </a:solidFill>
                <a:latin typeface="Trebuchet MS"/>
                <a:ea typeface="Trebuchet MS"/>
                <a:cs typeface="Trebuchet MS"/>
                <a:sym typeface="Trebuchet MS"/>
              </a:defRPr>
            </a:lvl7pPr>
            <a:lvl8pPr marL="3657600" marR="0" lvl="7" indent="-228600" algn="l" rtl="0">
              <a:spcBef>
                <a:spcPts val="5600"/>
              </a:spcBef>
              <a:spcAft>
                <a:spcPts val="0"/>
              </a:spcAft>
              <a:buSzPts val="1400"/>
              <a:buNone/>
              <a:defRPr sz="4000" b="0" i="0" u="none" strike="noStrike" cap="none">
                <a:solidFill>
                  <a:srgbClr val="5C6670"/>
                </a:solidFill>
                <a:latin typeface="Trebuchet MS"/>
                <a:ea typeface="Trebuchet MS"/>
                <a:cs typeface="Trebuchet MS"/>
                <a:sym typeface="Trebuchet MS"/>
              </a:defRPr>
            </a:lvl8pPr>
            <a:lvl9pPr marL="4114800" marR="0" lvl="8" indent="-228600" algn="l" rtl="0">
              <a:spcBef>
                <a:spcPts val="5600"/>
              </a:spcBef>
              <a:spcAft>
                <a:spcPts val="0"/>
              </a:spcAft>
              <a:buSzPts val="1400"/>
              <a:buNone/>
              <a:defRPr sz="4000" b="0" i="0" u="none" strike="noStrike" cap="none">
                <a:solidFill>
                  <a:srgbClr val="5C6670"/>
                </a:solidFill>
                <a:latin typeface="Trebuchet MS"/>
                <a:ea typeface="Trebuchet MS"/>
                <a:cs typeface="Trebuchet MS"/>
                <a:sym typeface="Trebuchet MS"/>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46"/>
          <p:cNvSpPr txBox="1">
            <a:spLocks noGrp="1"/>
          </p:cNvSpPr>
          <p:nvPr>
            <p:ph type="title"/>
          </p:nvPr>
        </p:nvSpPr>
        <p:spPr>
          <a:xfrm>
            <a:off x="868680" y="530352"/>
            <a:ext cx="15742920" cy="117991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1" u="none" strike="noStrike" cap="none">
                <a:solidFill>
                  <a:schemeClr val="lt2"/>
                </a:solidFill>
                <a:latin typeface="Trebuchet MS"/>
                <a:ea typeface="Trebuchet MS"/>
                <a:cs typeface="Trebuchet MS"/>
                <a:sym typeface="Trebuchet MS"/>
              </a:defRPr>
            </a:lvl1pPr>
            <a:lvl2pPr marR="0" lvl="1"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9pPr>
          </a:lstStyle>
          <a:p>
            <a:endParaRPr dirty="0"/>
          </a:p>
        </p:txBody>
      </p:sp>
      <p:sp>
        <p:nvSpPr>
          <p:cNvPr id="24" name="Google Shape;24;p46"/>
          <p:cNvSpPr txBox="1">
            <a:spLocks noGrp="1"/>
          </p:cNvSpPr>
          <p:nvPr>
            <p:ph type="body" idx="1"/>
          </p:nvPr>
        </p:nvSpPr>
        <p:spPr>
          <a:xfrm>
            <a:off x="868680" y="1600200"/>
            <a:ext cx="15742920" cy="6934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SzPts val="1400"/>
              <a:buNone/>
              <a:defRPr sz="3200" b="0" i="0" u="none" strike="noStrike" cap="none">
                <a:solidFill>
                  <a:srgbClr val="53585F"/>
                </a:solidFill>
                <a:latin typeface="Trebuchet MS"/>
                <a:ea typeface="Trebuchet MS"/>
                <a:cs typeface="Trebuchet MS"/>
                <a:sym typeface="Trebuchet MS"/>
              </a:defRPr>
            </a:lvl1pPr>
            <a:lvl2pPr marL="914400" marR="0" lvl="1" indent="-228600" algn="l" rtl="0">
              <a:spcBef>
                <a:spcPts val="5600"/>
              </a:spcBef>
              <a:spcAft>
                <a:spcPts val="0"/>
              </a:spcAft>
              <a:buSzPts val="1400"/>
              <a:buNone/>
              <a:defRPr sz="4000" b="0" i="0" u="none" strike="noStrike" cap="none">
                <a:solidFill>
                  <a:schemeClr val="lt1"/>
                </a:solidFill>
                <a:latin typeface="Trebuchet MS"/>
                <a:ea typeface="Trebuchet MS"/>
                <a:cs typeface="Trebuchet MS"/>
                <a:sym typeface="Trebuchet MS"/>
              </a:defRPr>
            </a:lvl2pPr>
            <a:lvl3pPr marL="1371600" marR="0" lvl="2" indent="-228600" algn="l" rtl="0">
              <a:spcBef>
                <a:spcPts val="5600"/>
              </a:spcBef>
              <a:spcAft>
                <a:spcPts val="0"/>
              </a:spcAft>
              <a:buSzPts val="1400"/>
              <a:buNone/>
              <a:defRPr sz="4000" b="0" i="0" u="none" strike="noStrike" cap="none">
                <a:solidFill>
                  <a:schemeClr val="lt1"/>
                </a:solidFill>
                <a:latin typeface="Trebuchet MS"/>
                <a:ea typeface="Trebuchet MS"/>
                <a:cs typeface="Trebuchet MS"/>
                <a:sym typeface="Trebuchet MS"/>
              </a:defRPr>
            </a:lvl3pPr>
            <a:lvl4pPr marL="1828800" marR="0" lvl="3" indent="-228600" algn="l" rtl="0">
              <a:spcBef>
                <a:spcPts val="5600"/>
              </a:spcBef>
              <a:spcAft>
                <a:spcPts val="0"/>
              </a:spcAft>
              <a:buSzPts val="1400"/>
              <a:buNone/>
              <a:defRPr sz="4000" b="0" i="0" u="none" strike="noStrike" cap="none">
                <a:solidFill>
                  <a:schemeClr val="lt1"/>
                </a:solidFill>
                <a:latin typeface="Trebuchet MS"/>
                <a:ea typeface="Trebuchet MS"/>
                <a:cs typeface="Trebuchet MS"/>
                <a:sym typeface="Trebuchet MS"/>
              </a:defRPr>
            </a:lvl4pPr>
            <a:lvl5pPr marL="2286000" marR="0" lvl="4" indent="-228600" algn="l" rtl="0">
              <a:spcBef>
                <a:spcPts val="5600"/>
              </a:spcBef>
              <a:spcAft>
                <a:spcPts val="0"/>
              </a:spcAft>
              <a:buSzPts val="1400"/>
              <a:buNone/>
              <a:defRPr sz="4000" b="0" i="0" u="none" strike="noStrike" cap="none">
                <a:solidFill>
                  <a:schemeClr val="lt1"/>
                </a:solidFill>
                <a:latin typeface="Trebuchet MS"/>
                <a:ea typeface="Trebuchet MS"/>
                <a:cs typeface="Trebuchet MS"/>
                <a:sym typeface="Trebuchet MS"/>
              </a:defRPr>
            </a:lvl5pPr>
            <a:lvl6pPr marL="2743200" marR="0" lvl="5" indent="-228600" algn="l" rtl="0">
              <a:spcBef>
                <a:spcPts val="5600"/>
              </a:spcBef>
              <a:spcAft>
                <a:spcPts val="0"/>
              </a:spcAft>
              <a:buSzPts val="1400"/>
              <a:buNone/>
              <a:defRPr sz="4000" b="0" i="0" u="none" strike="noStrike" cap="none">
                <a:solidFill>
                  <a:srgbClr val="5C6670"/>
                </a:solidFill>
                <a:latin typeface="Trebuchet MS"/>
                <a:ea typeface="Trebuchet MS"/>
                <a:cs typeface="Trebuchet MS"/>
                <a:sym typeface="Trebuchet MS"/>
              </a:defRPr>
            </a:lvl6pPr>
            <a:lvl7pPr marL="3200400" marR="0" lvl="6" indent="-228600" algn="l" rtl="0">
              <a:spcBef>
                <a:spcPts val="5600"/>
              </a:spcBef>
              <a:spcAft>
                <a:spcPts val="0"/>
              </a:spcAft>
              <a:buSzPts val="1400"/>
              <a:buNone/>
              <a:defRPr sz="4000" b="0" i="0" u="none" strike="noStrike" cap="none">
                <a:solidFill>
                  <a:srgbClr val="5C6670"/>
                </a:solidFill>
                <a:latin typeface="Trebuchet MS"/>
                <a:ea typeface="Trebuchet MS"/>
                <a:cs typeface="Trebuchet MS"/>
                <a:sym typeface="Trebuchet MS"/>
              </a:defRPr>
            </a:lvl7pPr>
            <a:lvl8pPr marL="3657600" marR="0" lvl="7" indent="-228600" algn="l" rtl="0">
              <a:spcBef>
                <a:spcPts val="5600"/>
              </a:spcBef>
              <a:spcAft>
                <a:spcPts val="0"/>
              </a:spcAft>
              <a:buSzPts val="1400"/>
              <a:buNone/>
              <a:defRPr sz="4000" b="0" i="0" u="none" strike="noStrike" cap="none">
                <a:solidFill>
                  <a:srgbClr val="5C6670"/>
                </a:solidFill>
                <a:latin typeface="Trebuchet MS"/>
                <a:ea typeface="Trebuchet MS"/>
                <a:cs typeface="Trebuchet MS"/>
                <a:sym typeface="Trebuchet MS"/>
              </a:defRPr>
            </a:lvl8pPr>
            <a:lvl9pPr marL="4114800" marR="0" lvl="8" indent="-228600" algn="l" rtl="0">
              <a:spcBef>
                <a:spcPts val="5600"/>
              </a:spcBef>
              <a:spcAft>
                <a:spcPts val="0"/>
              </a:spcAft>
              <a:buSzPts val="1400"/>
              <a:buNone/>
              <a:defRPr sz="4000" b="0" i="0" u="none" strike="noStrike" cap="none">
                <a:solidFill>
                  <a:srgbClr val="5C6670"/>
                </a:solidFill>
                <a:latin typeface="Trebuchet MS"/>
                <a:ea typeface="Trebuchet MS"/>
                <a:cs typeface="Trebuchet MS"/>
                <a:sym typeface="Trebuchet MS"/>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7"/>
        <p:cNvGrpSpPr/>
        <p:nvPr/>
      </p:nvGrpSpPr>
      <p:grpSpPr>
        <a:xfrm>
          <a:off x="0" y="0"/>
          <a:ext cx="0" cy="0"/>
          <a:chOff x="0" y="0"/>
          <a:chExt cx="0" cy="0"/>
        </a:xfrm>
      </p:grpSpPr>
      <p:pic>
        <p:nvPicPr>
          <p:cNvPr id="58" name="Google Shape;58;p48" descr="fall_in_co_4x3.jpg"/>
          <p:cNvPicPr preferRelativeResize="0"/>
          <p:nvPr/>
        </p:nvPicPr>
        <p:blipFill rotWithShape="1">
          <a:blip r:embed="rId2">
            <a:alphaModFix/>
          </a:blip>
          <a:srcRect/>
          <a:stretch/>
        </p:blipFill>
        <p:spPr>
          <a:xfrm>
            <a:off x="0" y="0"/>
            <a:ext cx="17374131" cy="9772650"/>
          </a:xfrm>
          <a:prstGeom prst="rect">
            <a:avLst/>
          </a:prstGeom>
          <a:noFill/>
          <a:ln>
            <a:noFill/>
          </a:ln>
        </p:spPr>
      </p:pic>
      <p:sp>
        <p:nvSpPr>
          <p:cNvPr id="59" name="Google Shape;59;p48"/>
          <p:cNvSpPr/>
          <p:nvPr/>
        </p:nvSpPr>
        <p:spPr>
          <a:xfrm>
            <a:off x="0" y="8915405"/>
            <a:ext cx="17374131" cy="866775"/>
          </a:xfrm>
          <a:custGeom>
            <a:avLst/>
            <a:gdLst/>
            <a:ahLst/>
            <a:cxnLst/>
            <a:rect l="l" t="t" r="r" b="b"/>
            <a:pathLst>
              <a:path w="21600" h="21600" extrusionOk="0">
                <a:moveTo>
                  <a:pt x="0" y="0"/>
                </a:moveTo>
                <a:lnTo>
                  <a:pt x="21600" y="0"/>
                </a:lnTo>
                <a:lnTo>
                  <a:pt x="21600" y="21600"/>
                </a:lnTo>
                <a:lnTo>
                  <a:pt x="0" y="21600"/>
                </a:lnTo>
                <a:close/>
              </a:path>
            </a:pathLst>
          </a:custGeom>
          <a:solidFill>
            <a:srgbClr val="FFD1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933">
              <a:solidFill>
                <a:srgbClr val="5C6670"/>
              </a:solidFill>
              <a:latin typeface="Trebuchet MS"/>
              <a:ea typeface="Trebuchet MS"/>
              <a:cs typeface="Trebuchet MS"/>
              <a:sym typeface="Trebuchet MS"/>
            </a:endParaRPr>
          </a:p>
        </p:txBody>
      </p:sp>
      <p:pic>
        <p:nvPicPr>
          <p:cNvPr id="2" name="Picture 1" descr="A picture containing logo&#10;&#10;Description automatically generated">
            <a:extLst>
              <a:ext uri="{FF2B5EF4-FFF2-40B4-BE49-F238E27FC236}">
                <a16:creationId xmlns:a16="http://schemas.microsoft.com/office/drawing/2014/main" id="{9DD49688-2FD9-D465-5777-B040EF8E9B06}"/>
              </a:ext>
            </a:extLst>
          </p:cNvPr>
          <p:cNvPicPr>
            <a:picLocks noChangeAspect="1"/>
          </p:cNvPicPr>
          <p:nvPr userDrawn="1"/>
        </p:nvPicPr>
        <p:blipFill rotWithShape="1">
          <a:blip r:embed="rId3"/>
          <a:srcRect t="9094" b="13255"/>
          <a:stretch/>
        </p:blipFill>
        <p:spPr>
          <a:xfrm>
            <a:off x="902322" y="8958532"/>
            <a:ext cx="4815401" cy="81015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1"/>
        <p:cNvGrpSpPr/>
        <p:nvPr/>
      </p:nvGrpSpPr>
      <p:grpSpPr>
        <a:xfrm>
          <a:off x="0" y="0"/>
          <a:ext cx="0" cy="0"/>
          <a:chOff x="0" y="0"/>
          <a:chExt cx="0" cy="0"/>
        </a:xfrm>
      </p:grpSpPr>
      <p:sp>
        <p:nvSpPr>
          <p:cNvPr id="62" name="Google Shape;62;p55"/>
          <p:cNvSpPr/>
          <p:nvPr/>
        </p:nvSpPr>
        <p:spPr>
          <a:xfrm>
            <a:off x="1456311" y="2667000"/>
            <a:ext cx="2032062" cy="1524000"/>
          </a:xfrm>
          <a:prstGeom prst="rect">
            <a:avLst/>
          </a:prstGeom>
          <a:solidFill>
            <a:srgbClr val="14943F"/>
          </a:solidFill>
          <a:ln>
            <a:noFill/>
          </a:ln>
        </p:spPr>
        <p:txBody>
          <a:bodyPr spcFirstLastPara="1" wrap="square" lIns="67725" tIns="67725" rIns="67725" bIns="67725" anchor="ctr" anchorCtr="0">
            <a:noAutofit/>
          </a:bodyPr>
          <a:lstStyle/>
          <a:p>
            <a:pPr marL="304830" marR="0" lvl="0" indent="0" algn="l" rtl="0">
              <a:lnSpc>
                <a:spcPct val="100000"/>
              </a:lnSpc>
              <a:spcBef>
                <a:spcPts val="0"/>
              </a:spcBef>
              <a:spcAft>
                <a:spcPts val="0"/>
              </a:spcAft>
              <a:buClr>
                <a:srgbClr val="5C6670"/>
              </a:buClr>
              <a:buSzPts val="2400"/>
              <a:buFont typeface="Trebuchet MS"/>
              <a:buNone/>
            </a:pPr>
            <a:endParaRPr sz="2400" b="0" i="0" u="none" strike="noStrike" cap="none">
              <a:solidFill>
                <a:srgbClr val="5C6670"/>
              </a:solidFill>
              <a:latin typeface="Trebuchet MS"/>
              <a:ea typeface="Trebuchet MS"/>
              <a:cs typeface="Trebuchet MS"/>
              <a:sym typeface="Trebuchet MS"/>
            </a:endParaRPr>
          </a:p>
        </p:txBody>
      </p:sp>
      <p:sp>
        <p:nvSpPr>
          <p:cNvPr id="63" name="Google Shape;63;p55"/>
          <p:cNvSpPr txBox="1"/>
          <p:nvPr/>
        </p:nvSpPr>
        <p:spPr>
          <a:xfrm>
            <a:off x="1354708" y="2133600"/>
            <a:ext cx="558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5C6670"/>
                </a:solidFill>
                <a:latin typeface="Trebuchet MS"/>
                <a:ea typeface="Trebuchet MS"/>
                <a:cs typeface="Trebuchet MS"/>
                <a:sym typeface="Trebuchet MS"/>
              </a:rPr>
              <a:t>brandCOLORADO colors</a:t>
            </a:r>
            <a:endParaRPr sz="1800">
              <a:solidFill>
                <a:srgbClr val="5C6670"/>
              </a:solidFill>
              <a:latin typeface="Trebuchet MS"/>
              <a:ea typeface="Trebuchet MS"/>
              <a:cs typeface="Trebuchet MS"/>
              <a:sym typeface="Trebuchet MS"/>
            </a:endParaRPr>
          </a:p>
        </p:txBody>
      </p:sp>
      <p:sp>
        <p:nvSpPr>
          <p:cNvPr id="64" name="Google Shape;64;p55"/>
          <p:cNvSpPr txBox="1"/>
          <p:nvPr/>
        </p:nvSpPr>
        <p:spPr>
          <a:xfrm>
            <a:off x="1456311" y="457203"/>
            <a:ext cx="10160310" cy="12211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335" b="1" i="1">
                <a:solidFill>
                  <a:srgbClr val="5C6670"/>
                </a:solidFill>
                <a:latin typeface="Trebuchet MS"/>
                <a:ea typeface="Trebuchet MS"/>
                <a:cs typeface="Trebuchet MS"/>
                <a:sym typeface="Trebuchet MS"/>
              </a:rPr>
              <a:t>Using this template:</a:t>
            </a:r>
            <a:endParaRPr sz="7335">
              <a:solidFill>
                <a:srgbClr val="5C6670"/>
              </a:solidFill>
              <a:latin typeface="Trebuchet MS"/>
              <a:ea typeface="Trebuchet MS"/>
              <a:cs typeface="Trebuchet MS"/>
              <a:sym typeface="Trebuchet MS"/>
            </a:endParaRPr>
          </a:p>
        </p:txBody>
      </p:sp>
      <p:sp>
        <p:nvSpPr>
          <p:cNvPr id="65" name="Google Shape;65;p55"/>
          <p:cNvSpPr/>
          <p:nvPr/>
        </p:nvSpPr>
        <p:spPr>
          <a:xfrm>
            <a:off x="4097992" y="2667000"/>
            <a:ext cx="2032062" cy="1524000"/>
          </a:xfrm>
          <a:prstGeom prst="rect">
            <a:avLst/>
          </a:prstGeom>
          <a:solidFill>
            <a:srgbClr val="4A535D"/>
          </a:solidFill>
          <a:ln>
            <a:noFill/>
          </a:ln>
        </p:spPr>
        <p:txBody>
          <a:bodyPr spcFirstLastPara="1" wrap="square" lIns="67725" tIns="67725" rIns="67725" bIns="67725" anchor="ctr" anchorCtr="0">
            <a:noAutofit/>
          </a:bodyPr>
          <a:lstStyle/>
          <a:p>
            <a:pPr marL="304830" marR="0" lvl="0" indent="0" algn="l" rtl="0">
              <a:lnSpc>
                <a:spcPct val="100000"/>
              </a:lnSpc>
              <a:spcBef>
                <a:spcPts val="0"/>
              </a:spcBef>
              <a:spcAft>
                <a:spcPts val="0"/>
              </a:spcAft>
              <a:buClr>
                <a:srgbClr val="5C6670"/>
              </a:buClr>
              <a:buSzPts val="2400"/>
              <a:buFont typeface="Trebuchet MS"/>
              <a:buNone/>
            </a:pPr>
            <a:endParaRPr sz="2400" b="0" i="0" u="none" strike="noStrike" cap="none">
              <a:solidFill>
                <a:srgbClr val="5C6670"/>
              </a:solidFill>
              <a:latin typeface="Trebuchet MS"/>
              <a:ea typeface="Trebuchet MS"/>
              <a:cs typeface="Trebuchet MS"/>
              <a:sym typeface="Trebuchet MS"/>
            </a:endParaRPr>
          </a:p>
        </p:txBody>
      </p:sp>
      <p:sp>
        <p:nvSpPr>
          <p:cNvPr id="66" name="Google Shape;66;p55"/>
          <p:cNvSpPr/>
          <p:nvPr/>
        </p:nvSpPr>
        <p:spPr>
          <a:xfrm>
            <a:off x="6739673" y="2667000"/>
            <a:ext cx="2032062" cy="1524000"/>
          </a:xfrm>
          <a:prstGeom prst="rect">
            <a:avLst/>
          </a:prstGeom>
          <a:solidFill>
            <a:srgbClr val="C7C9C9"/>
          </a:solidFill>
          <a:ln>
            <a:noFill/>
          </a:ln>
        </p:spPr>
        <p:txBody>
          <a:bodyPr spcFirstLastPara="1" wrap="square" lIns="67725" tIns="67725" rIns="67725" bIns="67725" anchor="ctr" anchorCtr="0">
            <a:noAutofit/>
          </a:bodyPr>
          <a:lstStyle/>
          <a:p>
            <a:pPr marL="304830" marR="0" lvl="0" indent="0" algn="l" rtl="0">
              <a:lnSpc>
                <a:spcPct val="100000"/>
              </a:lnSpc>
              <a:spcBef>
                <a:spcPts val="0"/>
              </a:spcBef>
              <a:spcAft>
                <a:spcPts val="0"/>
              </a:spcAft>
              <a:buClr>
                <a:srgbClr val="5C6670"/>
              </a:buClr>
              <a:buSzPts val="2400"/>
              <a:buFont typeface="Trebuchet MS"/>
              <a:buNone/>
            </a:pPr>
            <a:endParaRPr sz="2400" b="0" i="0" u="none" strike="noStrike" cap="none">
              <a:solidFill>
                <a:srgbClr val="5C6670"/>
              </a:solidFill>
              <a:latin typeface="Trebuchet MS"/>
              <a:ea typeface="Trebuchet MS"/>
              <a:cs typeface="Trebuchet MS"/>
              <a:sym typeface="Trebuchet MS"/>
            </a:endParaRPr>
          </a:p>
        </p:txBody>
      </p:sp>
      <p:sp>
        <p:nvSpPr>
          <p:cNvPr id="67" name="Google Shape;67;p55"/>
          <p:cNvSpPr/>
          <p:nvPr/>
        </p:nvSpPr>
        <p:spPr>
          <a:xfrm>
            <a:off x="9381353" y="2667000"/>
            <a:ext cx="2032062" cy="1524000"/>
          </a:xfrm>
          <a:prstGeom prst="rect">
            <a:avLst/>
          </a:prstGeom>
          <a:solidFill>
            <a:srgbClr val="FFFFFF"/>
          </a:solidFill>
          <a:ln w="12700" cap="flat" cmpd="sng">
            <a:solidFill>
              <a:srgbClr val="4A535D"/>
            </a:solidFill>
            <a:prstDash val="solid"/>
            <a:miter lim="0"/>
            <a:headEnd type="none" w="sm" len="sm"/>
            <a:tailEnd type="none" w="sm" len="sm"/>
          </a:ln>
        </p:spPr>
        <p:txBody>
          <a:bodyPr spcFirstLastPara="1" wrap="square" lIns="67725" tIns="67725" rIns="67725" bIns="67725" anchor="ctr" anchorCtr="0">
            <a:noAutofit/>
          </a:bodyPr>
          <a:lstStyle/>
          <a:p>
            <a:pPr marL="304830" marR="0" lvl="0" indent="0" algn="l" rtl="0">
              <a:lnSpc>
                <a:spcPct val="100000"/>
              </a:lnSpc>
              <a:spcBef>
                <a:spcPts val="0"/>
              </a:spcBef>
              <a:spcAft>
                <a:spcPts val="0"/>
              </a:spcAft>
              <a:buClr>
                <a:srgbClr val="5C6670"/>
              </a:buClr>
              <a:buSzPts val="2400"/>
              <a:buFont typeface="Trebuchet MS"/>
              <a:buNone/>
            </a:pPr>
            <a:endParaRPr sz="2400" b="0" i="0" u="none" strike="noStrike" cap="none">
              <a:solidFill>
                <a:srgbClr val="5C6670"/>
              </a:solidFill>
              <a:latin typeface="Trebuchet MS"/>
              <a:ea typeface="Trebuchet MS"/>
              <a:cs typeface="Trebuchet MS"/>
              <a:sym typeface="Trebuchet MS"/>
            </a:endParaRPr>
          </a:p>
        </p:txBody>
      </p:sp>
      <p:sp>
        <p:nvSpPr>
          <p:cNvPr id="68" name="Google Shape;68;p55"/>
          <p:cNvSpPr/>
          <p:nvPr/>
        </p:nvSpPr>
        <p:spPr>
          <a:xfrm>
            <a:off x="1456311" y="4572000"/>
            <a:ext cx="2032062" cy="1524000"/>
          </a:xfrm>
          <a:prstGeom prst="rect">
            <a:avLst/>
          </a:prstGeom>
          <a:solidFill>
            <a:srgbClr val="E95F1A"/>
          </a:solidFill>
          <a:ln>
            <a:noFill/>
          </a:ln>
        </p:spPr>
        <p:txBody>
          <a:bodyPr spcFirstLastPara="1" wrap="square" lIns="67725" tIns="67725" rIns="67725" bIns="67725" anchor="ctr" anchorCtr="0">
            <a:noAutofit/>
          </a:bodyPr>
          <a:lstStyle/>
          <a:p>
            <a:pPr marL="304830" marR="0" lvl="0" indent="0" algn="l" rtl="0">
              <a:lnSpc>
                <a:spcPct val="100000"/>
              </a:lnSpc>
              <a:spcBef>
                <a:spcPts val="0"/>
              </a:spcBef>
              <a:spcAft>
                <a:spcPts val="0"/>
              </a:spcAft>
              <a:buClr>
                <a:srgbClr val="5C6670"/>
              </a:buClr>
              <a:buSzPts val="2400"/>
              <a:buFont typeface="Trebuchet MS"/>
              <a:buNone/>
            </a:pPr>
            <a:endParaRPr sz="2400" b="0" i="0" u="none" strike="noStrike" cap="none">
              <a:solidFill>
                <a:srgbClr val="5C6670"/>
              </a:solidFill>
              <a:latin typeface="Trebuchet MS"/>
              <a:ea typeface="Trebuchet MS"/>
              <a:cs typeface="Trebuchet MS"/>
              <a:sym typeface="Trebuchet MS"/>
            </a:endParaRPr>
          </a:p>
        </p:txBody>
      </p:sp>
      <p:sp>
        <p:nvSpPr>
          <p:cNvPr id="69" name="Google Shape;69;p55"/>
          <p:cNvSpPr/>
          <p:nvPr/>
        </p:nvSpPr>
        <p:spPr>
          <a:xfrm>
            <a:off x="4097992" y="4572000"/>
            <a:ext cx="2032062" cy="1524000"/>
          </a:xfrm>
          <a:prstGeom prst="rect">
            <a:avLst/>
          </a:prstGeom>
          <a:solidFill>
            <a:srgbClr val="523F2D"/>
          </a:solidFill>
          <a:ln>
            <a:noFill/>
          </a:ln>
        </p:spPr>
        <p:txBody>
          <a:bodyPr spcFirstLastPara="1" wrap="square" lIns="67725" tIns="67725" rIns="67725" bIns="67725" anchor="ctr" anchorCtr="0">
            <a:noAutofit/>
          </a:bodyPr>
          <a:lstStyle/>
          <a:p>
            <a:pPr marL="304830" marR="0" lvl="0" indent="0" algn="l" rtl="0">
              <a:lnSpc>
                <a:spcPct val="100000"/>
              </a:lnSpc>
              <a:spcBef>
                <a:spcPts val="0"/>
              </a:spcBef>
              <a:spcAft>
                <a:spcPts val="0"/>
              </a:spcAft>
              <a:buClr>
                <a:srgbClr val="5C6670"/>
              </a:buClr>
              <a:buSzPts val="2400"/>
              <a:buFont typeface="Trebuchet MS"/>
              <a:buNone/>
            </a:pPr>
            <a:endParaRPr sz="2400" b="0" i="0" u="none" strike="noStrike" cap="none">
              <a:solidFill>
                <a:srgbClr val="5C6670"/>
              </a:solidFill>
              <a:latin typeface="Trebuchet MS"/>
              <a:ea typeface="Trebuchet MS"/>
              <a:cs typeface="Trebuchet MS"/>
              <a:sym typeface="Trebuchet MS"/>
            </a:endParaRPr>
          </a:p>
        </p:txBody>
      </p:sp>
      <p:sp>
        <p:nvSpPr>
          <p:cNvPr id="70" name="Google Shape;70;p55"/>
          <p:cNvSpPr/>
          <p:nvPr/>
        </p:nvSpPr>
        <p:spPr>
          <a:xfrm>
            <a:off x="6739673" y="4572000"/>
            <a:ext cx="2032062" cy="1524000"/>
          </a:xfrm>
          <a:prstGeom prst="rect">
            <a:avLst/>
          </a:prstGeom>
          <a:solidFill>
            <a:srgbClr val="5EB7E3"/>
          </a:solidFill>
          <a:ln>
            <a:noFill/>
          </a:ln>
        </p:spPr>
        <p:txBody>
          <a:bodyPr spcFirstLastPara="1" wrap="square" lIns="67725" tIns="67725" rIns="67725" bIns="67725" anchor="ctr" anchorCtr="0">
            <a:noAutofit/>
          </a:bodyPr>
          <a:lstStyle/>
          <a:p>
            <a:pPr marL="304830" marR="0" lvl="0" indent="0" algn="l" rtl="0">
              <a:lnSpc>
                <a:spcPct val="100000"/>
              </a:lnSpc>
              <a:spcBef>
                <a:spcPts val="0"/>
              </a:spcBef>
              <a:spcAft>
                <a:spcPts val="0"/>
              </a:spcAft>
              <a:buClr>
                <a:srgbClr val="5C6670"/>
              </a:buClr>
              <a:buSzPts val="2400"/>
              <a:buFont typeface="Trebuchet MS"/>
              <a:buNone/>
            </a:pPr>
            <a:endParaRPr sz="2400" b="0" i="0" u="none" strike="noStrike" cap="none">
              <a:solidFill>
                <a:srgbClr val="5C6670"/>
              </a:solidFill>
              <a:latin typeface="Trebuchet MS"/>
              <a:ea typeface="Trebuchet MS"/>
              <a:cs typeface="Trebuchet MS"/>
              <a:sym typeface="Trebuchet MS"/>
            </a:endParaRPr>
          </a:p>
        </p:txBody>
      </p:sp>
      <p:sp>
        <p:nvSpPr>
          <p:cNvPr id="71" name="Google Shape;71;p55"/>
          <p:cNvSpPr txBox="1"/>
          <p:nvPr/>
        </p:nvSpPr>
        <p:spPr>
          <a:xfrm>
            <a:off x="1354708" y="6934201"/>
            <a:ext cx="14834053" cy="2677656"/>
          </a:xfrm>
          <a:prstGeom prst="rect">
            <a:avLst/>
          </a:prstGeom>
          <a:noFill/>
          <a:ln>
            <a:noFill/>
          </a:ln>
        </p:spPr>
        <p:txBody>
          <a:bodyPr spcFirstLastPara="1" wrap="square" lIns="91425" tIns="45700" rIns="91425" bIns="45700" anchor="t" anchorCtr="0">
            <a:spAutoFit/>
          </a:bodyPr>
          <a:lstStyle/>
          <a:p>
            <a:pPr marL="361987" marR="0" lvl="0" indent="-361987" algn="l" rtl="0">
              <a:spcBef>
                <a:spcPts val="0"/>
              </a:spcBef>
              <a:spcAft>
                <a:spcPts val="0"/>
              </a:spcAft>
              <a:buClr>
                <a:srgbClr val="5C6670"/>
              </a:buClr>
              <a:buSzPts val="1800"/>
              <a:buFont typeface="Trebuchet MS"/>
              <a:buChar char="•"/>
            </a:pPr>
            <a:r>
              <a:rPr lang="en-US" sz="2400">
                <a:solidFill>
                  <a:srgbClr val="5C6670"/>
                </a:solidFill>
                <a:latin typeface="Trebuchet MS"/>
                <a:ea typeface="Trebuchet MS"/>
                <a:cs typeface="Trebuchet MS"/>
                <a:sym typeface="Trebuchet MS"/>
              </a:rPr>
              <a:t>You may also choose to use your department’s extended color palette in this presentation.</a:t>
            </a:r>
            <a:endParaRPr/>
          </a:p>
          <a:p>
            <a:pPr marL="361987" marR="0" lvl="0" indent="-247686" algn="l" rtl="0">
              <a:spcBef>
                <a:spcPts val="0"/>
              </a:spcBef>
              <a:spcAft>
                <a:spcPts val="0"/>
              </a:spcAft>
              <a:buClr>
                <a:srgbClr val="5C6670"/>
              </a:buClr>
              <a:buSzPts val="1800"/>
              <a:buFont typeface="Trebuchet MS"/>
              <a:buNone/>
            </a:pPr>
            <a:endParaRPr sz="2400">
              <a:solidFill>
                <a:srgbClr val="5C6670"/>
              </a:solidFill>
              <a:latin typeface="Trebuchet MS"/>
              <a:ea typeface="Trebuchet MS"/>
              <a:cs typeface="Trebuchet MS"/>
              <a:sym typeface="Trebuchet MS"/>
            </a:endParaRPr>
          </a:p>
          <a:p>
            <a:pPr marL="361987" marR="0" lvl="0" indent="-361987" algn="l" rtl="0">
              <a:spcBef>
                <a:spcPts val="0"/>
              </a:spcBef>
              <a:spcAft>
                <a:spcPts val="0"/>
              </a:spcAft>
              <a:buClr>
                <a:srgbClr val="5C6670"/>
              </a:buClr>
              <a:buSzPts val="1800"/>
              <a:buFont typeface="Trebuchet MS"/>
              <a:buChar char="•"/>
            </a:pPr>
            <a:r>
              <a:rPr lang="en-US" sz="2400">
                <a:solidFill>
                  <a:srgbClr val="5C6670"/>
                </a:solidFill>
                <a:latin typeface="Trebuchet MS"/>
                <a:ea typeface="Trebuchet MS"/>
                <a:cs typeface="Trebuchet MS"/>
                <a:sym typeface="Trebuchet MS"/>
              </a:rPr>
              <a:t>When inserting lockups into keynote slide presentations, use png rgb 300 medium file for the crispest result. You will need to scale this image down to the appropriate size. To preserve height-to-width ratio hold, “shift” while scaling.</a:t>
            </a:r>
            <a:endParaRPr sz="2400">
              <a:solidFill>
                <a:srgbClr val="5C6670"/>
              </a:solidFill>
              <a:latin typeface="Trebuchet MS"/>
              <a:ea typeface="Trebuchet MS"/>
              <a:cs typeface="Trebuchet MS"/>
              <a:sym typeface="Trebuchet MS"/>
            </a:endParaRPr>
          </a:p>
          <a:p>
            <a:pPr marL="361987" marR="0" lvl="0" indent="-247686" algn="l" rtl="0">
              <a:spcBef>
                <a:spcPts val="0"/>
              </a:spcBef>
              <a:spcAft>
                <a:spcPts val="0"/>
              </a:spcAft>
              <a:buClr>
                <a:srgbClr val="5C6670"/>
              </a:buClr>
              <a:buSzPts val="1800"/>
              <a:buFont typeface="Trebuchet MS"/>
              <a:buNone/>
            </a:pPr>
            <a:endParaRPr sz="2400">
              <a:solidFill>
                <a:srgbClr val="5C6670"/>
              </a:solidFill>
              <a:latin typeface="Trebuchet MS"/>
              <a:ea typeface="Trebuchet MS"/>
              <a:cs typeface="Trebuchet MS"/>
              <a:sym typeface="Trebuchet MS"/>
            </a:endParaRPr>
          </a:p>
          <a:p>
            <a:pPr marL="361987" marR="0" lvl="0" indent="-361987" algn="l" rtl="0">
              <a:spcBef>
                <a:spcPts val="0"/>
              </a:spcBef>
              <a:spcAft>
                <a:spcPts val="0"/>
              </a:spcAft>
              <a:buClr>
                <a:srgbClr val="5C6670"/>
              </a:buClr>
              <a:buSzPts val="1800"/>
              <a:buFont typeface="Trebuchet MS"/>
              <a:buChar char="•"/>
            </a:pPr>
            <a:r>
              <a:rPr lang="en-US" sz="2400">
                <a:solidFill>
                  <a:srgbClr val="5C6670"/>
                </a:solidFill>
                <a:latin typeface="Trebuchet MS"/>
                <a:ea typeface="Trebuchet MS"/>
                <a:cs typeface="Trebuchet MS"/>
                <a:sym typeface="Trebuchet MS"/>
              </a:rPr>
              <a:t>Reference the Colorado Brand Guidelines for more information.</a:t>
            </a:r>
            <a:endParaRPr sz="1800">
              <a:solidFill>
                <a:srgbClr val="5C6670"/>
              </a:solidFill>
              <a:latin typeface="Trebuchet MS"/>
              <a:ea typeface="Trebuchet MS"/>
              <a:cs typeface="Trebuchet MS"/>
              <a:sym typeface="Trebuchet MS"/>
            </a:endParaRPr>
          </a:p>
        </p:txBody>
      </p:sp>
      <p:sp>
        <p:nvSpPr>
          <p:cNvPr id="72" name="Google Shape;72;p55"/>
          <p:cNvSpPr txBox="1"/>
          <p:nvPr/>
        </p:nvSpPr>
        <p:spPr>
          <a:xfrm>
            <a:off x="12937462" y="2133600"/>
            <a:ext cx="38609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5C6670"/>
                </a:solidFill>
                <a:latin typeface="Trebuchet MS"/>
                <a:ea typeface="Trebuchet MS"/>
                <a:cs typeface="Trebuchet MS"/>
                <a:sym typeface="Trebuchet MS"/>
              </a:rPr>
              <a:t>DOLA shield colors</a:t>
            </a:r>
            <a:endParaRPr sz="1800">
              <a:solidFill>
                <a:srgbClr val="5C6670"/>
              </a:solidFill>
              <a:latin typeface="Trebuchet MS"/>
              <a:ea typeface="Trebuchet MS"/>
              <a:cs typeface="Trebuchet MS"/>
              <a:sym typeface="Trebuchet MS"/>
            </a:endParaRPr>
          </a:p>
        </p:txBody>
      </p:sp>
      <p:sp>
        <p:nvSpPr>
          <p:cNvPr id="73" name="Google Shape;73;p55"/>
          <p:cNvSpPr/>
          <p:nvPr/>
        </p:nvSpPr>
        <p:spPr>
          <a:xfrm>
            <a:off x="13039065" y="2667000"/>
            <a:ext cx="2032062" cy="1524000"/>
          </a:xfrm>
          <a:prstGeom prst="rect">
            <a:avLst/>
          </a:prstGeom>
          <a:solidFill>
            <a:srgbClr val="3266BE"/>
          </a:solidFill>
          <a:ln>
            <a:noFill/>
          </a:ln>
        </p:spPr>
        <p:txBody>
          <a:bodyPr spcFirstLastPara="1" wrap="square" lIns="67725" tIns="67725" rIns="67725" bIns="67725" anchor="ctr" anchorCtr="0">
            <a:noAutofit/>
          </a:bodyPr>
          <a:lstStyle/>
          <a:p>
            <a:pPr marL="304830" marR="0" lvl="0" indent="0" algn="l" rtl="0">
              <a:lnSpc>
                <a:spcPct val="100000"/>
              </a:lnSpc>
              <a:spcBef>
                <a:spcPts val="0"/>
              </a:spcBef>
              <a:spcAft>
                <a:spcPts val="0"/>
              </a:spcAft>
              <a:buClr>
                <a:srgbClr val="5C6670"/>
              </a:buClr>
              <a:buSzPts val="2400"/>
              <a:buFont typeface="Trebuchet MS"/>
              <a:buNone/>
            </a:pPr>
            <a:endParaRPr sz="2400" b="0" i="0" u="none" strike="noStrike" cap="none">
              <a:solidFill>
                <a:srgbClr val="5C6670"/>
              </a:solidFill>
              <a:latin typeface="Trebuchet MS"/>
              <a:ea typeface="Trebuchet MS"/>
              <a:cs typeface="Trebuchet MS"/>
              <a:sym typeface="Trebuchet MS"/>
            </a:endParaRPr>
          </a:p>
        </p:txBody>
      </p:sp>
      <p:sp>
        <p:nvSpPr>
          <p:cNvPr id="74" name="Google Shape;74;p55"/>
          <p:cNvSpPr/>
          <p:nvPr/>
        </p:nvSpPr>
        <p:spPr>
          <a:xfrm>
            <a:off x="13039065" y="4572000"/>
            <a:ext cx="2032062" cy="1524000"/>
          </a:xfrm>
          <a:prstGeom prst="rect">
            <a:avLst/>
          </a:prstGeom>
          <a:solidFill>
            <a:srgbClr val="F6323E"/>
          </a:solidFill>
          <a:ln>
            <a:noFill/>
          </a:ln>
        </p:spPr>
        <p:txBody>
          <a:bodyPr spcFirstLastPara="1" wrap="square" lIns="67725" tIns="67725" rIns="67725" bIns="67725" anchor="ctr" anchorCtr="0">
            <a:noAutofit/>
          </a:bodyPr>
          <a:lstStyle/>
          <a:p>
            <a:pPr marL="304830" marR="0" lvl="0" indent="0" algn="l" rtl="0">
              <a:lnSpc>
                <a:spcPct val="100000"/>
              </a:lnSpc>
              <a:spcBef>
                <a:spcPts val="0"/>
              </a:spcBef>
              <a:spcAft>
                <a:spcPts val="0"/>
              </a:spcAft>
              <a:buClr>
                <a:srgbClr val="5C6670"/>
              </a:buClr>
              <a:buSzPts val="2400"/>
              <a:buFont typeface="Trebuchet MS"/>
              <a:buNone/>
            </a:pPr>
            <a:endParaRPr sz="2400" b="0" i="0" u="none" strike="noStrike" cap="none">
              <a:solidFill>
                <a:srgbClr val="5C6670"/>
              </a:solidFill>
              <a:latin typeface="Trebuchet MS"/>
              <a:ea typeface="Trebuchet MS"/>
              <a:cs typeface="Trebuchet MS"/>
              <a:sym typeface="Trebuchet MS"/>
            </a:endParaRPr>
          </a:p>
        </p:txBody>
      </p:sp>
      <p:cxnSp>
        <p:nvCxnSpPr>
          <p:cNvPr id="75" name="Google Shape;75;p55"/>
          <p:cNvCxnSpPr/>
          <p:nvPr/>
        </p:nvCxnSpPr>
        <p:spPr>
          <a:xfrm rot="5400000">
            <a:off x="10512666" y="4381370"/>
            <a:ext cx="3428206" cy="1059"/>
          </a:xfrm>
          <a:prstGeom prst="straightConnector1">
            <a:avLst/>
          </a:prstGeom>
          <a:solidFill>
            <a:srgbClr val="14943F"/>
          </a:solidFill>
          <a:ln w="12700" cap="flat" cmpd="sng">
            <a:solidFill>
              <a:srgbClr val="C7C9C9"/>
            </a:solidFill>
            <a:prstDash val="solid"/>
            <a:miter lim="0"/>
            <a:headEnd type="none" w="sm" len="sm"/>
            <a:tailEnd type="none" w="sm" len="sm"/>
          </a:ln>
        </p:spPr>
      </p:cxnSp>
      <p:sp>
        <p:nvSpPr>
          <p:cNvPr id="76" name="Google Shape;76;p55"/>
          <p:cNvSpPr txBox="1"/>
          <p:nvPr/>
        </p:nvSpPr>
        <p:spPr>
          <a:xfrm>
            <a:off x="4097992" y="3087471"/>
            <a:ext cx="20320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Trebuchet MS"/>
              <a:buNone/>
            </a:pPr>
            <a:r>
              <a:rPr lang="en-US" sz="2400" b="0" i="0" u="none" strike="noStrike">
                <a:solidFill>
                  <a:srgbClr val="FFFFFF"/>
                </a:solidFill>
                <a:latin typeface="Trebuchet MS"/>
                <a:ea typeface="Trebuchet MS"/>
                <a:cs typeface="Trebuchet MS"/>
                <a:sym typeface="Trebuchet MS"/>
              </a:rPr>
              <a:t>RGB 92/102/112</a:t>
            </a:r>
            <a:endParaRPr sz="1800">
              <a:solidFill>
                <a:srgbClr val="FFFFFF"/>
              </a:solidFill>
              <a:latin typeface="Trebuchet MS"/>
              <a:ea typeface="Trebuchet MS"/>
              <a:cs typeface="Trebuchet MS"/>
              <a:sym typeface="Trebuchet MS"/>
            </a:endParaRPr>
          </a:p>
        </p:txBody>
      </p:sp>
      <p:sp>
        <p:nvSpPr>
          <p:cNvPr id="77" name="Google Shape;77;p55"/>
          <p:cNvSpPr txBox="1"/>
          <p:nvPr/>
        </p:nvSpPr>
        <p:spPr>
          <a:xfrm>
            <a:off x="1456311" y="3087472"/>
            <a:ext cx="20320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Trebuchet MS"/>
              <a:buNone/>
            </a:pPr>
            <a:r>
              <a:rPr lang="en-US" sz="2400" b="0" i="0" u="none" strike="noStrike">
                <a:solidFill>
                  <a:srgbClr val="FFFFFF"/>
                </a:solidFill>
                <a:latin typeface="Trebuchet MS"/>
                <a:ea typeface="Trebuchet MS"/>
                <a:cs typeface="Trebuchet MS"/>
                <a:sym typeface="Trebuchet MS"/>
              </a:rPr>
              <a:t>RGB 0/149/58</a:t>
            </a:r>
            <a:endParaRPr sz="1800">
              <a:solidFill>
                <a:srgbClr val="FFFFFF"/>
              </a:solidFill>
              <a:latin typeface="Trebuchet MS"/>
              <a:ea typeface="Trebuchet MS"/>
              <a:cs typeface="Trebuchet MS"/>
              <a:sym typeface="Trebuchet MS"/>
            </a:endParaRPr>
          </a:p>
        </p:txBody>
      </p:sp>
      <p:sp>
        <p:nvSpPr>
          <p:cNvPr id="78" name="Google Shape;78;p55"/>
          <p:cNvSpPr txBox="1"/>
          <p:nvPr/>
        </p:nvSpPr>
        <p:spPr>
          <a:xfrm>
            <a:off x="6739673" y="3087471"/>
            <a:ext cx="20320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Trebuchet MS"/>
              <a:buNone/>
            </a:pPr>
            <a:r>
              <a:rPr lang="en-US" sz="2400" b="0" i="0" u="none" strike="noStrike">
                <a:solidFill>
                  <a:srgbClr val="FFFFFF"/>
                </a:solidFill>
                <a:latin typeface="Trebuchet MS"/>
                <a:ea typeface="Trebuchet MS"/>
                <a:cs typeface="Trebuchet MS"/>
                <a:sym typeface="Trebuchet MS"/>
              </a:rPr>
              <a:t>RGB 208/210/211</a:t>
            </a:r>
            <a:endParaRPr sz="1800">
              <a:solidFill>
                <a:srgbClr val="FFFFFF"/>
              </a:solidFill>
              <a:latin typeface="Trebuchet MS"/>
              <a:ea typeface="Trebuchet MS"/>
              <a:cs typeface="Trebuchet MS"/>
              <a:sym typeface="Trebuchet MS"/>
            </a:endParaRPr>
          </a:p>
        </p:txBody>
      </p:sp>
      <p:sp>
        <p:nvSpPr>
          <p:cNvPr id="79" name="Google Shape;79;p55"/>
          <p:cNvSpPr txBox="1"/>
          <p:nvPr/>
        </p:nvSpPr>
        <p:spPr>
          <a:xfrm>
            <a:off x="1456311" y="4992472"/>
            <a:ext cx="20320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Trebuchet MS"/>
              <a:buNone/>
            </a:pPr>
            <a:r>
              <a:rPr lang="en-US" sz="2400" b="0" i="0" u="none" strike="noStrike">
                <a:solidFill>
                  <a:srgbClr val="FFFFFF"/>
                </a:solidFill>
                <a:latin typeface="Trebuchet MS"/>
                <a:ea typeface="Trebuchet MS"/>
                <a:cs typeface="Trebuchet MS"/>
                <a:sym typeface="Trebuchet MS"/>
              </a:rPr>
              <a:t>RGB 239/117/33</a:t>
            </a:r>
            <a:endParaRPr sz="1800">
              <a:solidFill>
                <a:srgbClr val="FFFFFF"/>
              </a:solidFill>
              <a:latin typeface="Trebuchet MS"/>
              <a:ea typeface="Trebuchet MS"/>
              <a:cs typeface="Trebuchet MS"/>
              <a:sym typeface="Trebuchet MS"/>
            </a:endParaRPr>
          </a:p>
        </p:txBody>
      </p:sp>
      <p:sp>
        <p:nvSpPr>
          <p:cNvPr id="80" name="Google Shape;80;p55"/>
          <p:cNvSpPr txBox="1"/>
          <p:nvPr/>
        </p:nvSpPr>
        <p:spPr>
          <a:xfrm>
            <a:off x="4097992" y="4992472"/>
            <a:ext cx="20320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Trebuchet MS"/>
              <a:buNone/>
            </a:pPr>
            <a:r>
              <a:rPr lang="en-US" sz="2400" b="0" i="0" u="none" strike="noStrike">
                <a:solidFill>
                  <a:srgbClr val="FFFFFF"/>
                </a:solidFill>
                <a:latin typeface="Trebuchet MS"/>
                <a:ea typeface="Trebuchet MS"/>
                <a:cs typeface="Trebuchet MS"/>
                <a:sym typeface="Trebuchet MS"/>
              </a:rPr>
              <a:t>RGB 101/80/60</a:t>
            </a:r>
            <a:endParaRPr sz="1800">
              <a:solidFill>
                <a:srgbClr val="FFFFFF"/>
              </a:solidFill>
              <a:latin typeface="Trebuchet MS"/>
              <a:ea typeface="Trebuchet MS"/>
              <a:cs typeface="Trebuchet MS"/>
              <a:sym typeface="Trebuchet MS"/>
            </a:endParaRPr>
          </a:p>
        </p:txBody>
      </p:sp>
      <p:sp>
        <p:nvSpPr>
          <p:cNvPr id="81" name="Google Shape;81;p55"/>
          <p:cNvSpPr txBox="1"/>
          <p:nvPr/>
        </p:nvSpPr>
        <p:spPr>
          <a:xfrm>
            <a:off x="6739673" y="4992472"/>
            <a:ext cx="20320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Trebuchet MS"/>
              <a:buNone/>
            </a:pPr>
            <a:r>
              <a:rPr lang="en-US" sz="2400" b="0" i="0" u="none" strike="noStrike">
                <a:solidFill>
                  <a:srgbClr val="FFFFFF"/>
                </a:solidFill>
                <a:latin typeface="Trebuchet MS"/>
                <a:ea typeface="Trebuchet MS"/>
                <a:cs typeface="Trebuchet MS"/>
                <a:sym typeface="Trebuchet MS"/>
              </a:rPr>
              <a:t>RGB 110/196/232</a:t>
            </a:r>
            <a:endParaRPr sz="1800">
              <a:solidFill>
                <a:srgbClr val="FFFFFF"/>
              </a:solidFill>
              <a:latin typeface="Trebuchet MS"/>
              <a:ea typeface="Trebuchet MS"/>
              <a:cs typeface="Trebuchet MS"/>
              <a:sym typeface="Trebuchet MS"/>
            </a:endParaRPr>
          </a:p>
        </p:txBody>
      </p:sp>
      <p:sp>
        <p:nvSpPr>
          <p:cNvPr id="82" name="Google Shape;82;p55"/>
          <p:cNvSpPr txBox="1"/>
          <p:nvPr/>
        </p:nvSpPr>
        <p:spPr>
          <a:xfrm>
            <a:off x="9381353" y="3087471"/>
            <a:ext cx="20320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C6670"/>
              </a:buClr>
              <a:buSzPts val="2400"/>
              <a:buFont typeface="Trebuchet MS"/>
              <a:buNone/>
            </a:pPr>
            <a:r>
              <a:rPr lang="en-US" sz="2400" b="0" i="0" u="none" strike="noStrike">
                <a:solidFill>
                  <a:srgbClr val="5C6670"/>
                </a:solidFill>
                <a:latin typeface="Trebuchet MS"/>
                <a:ea typeface="Trebuchet MS"/>
                <a:cs typeface="Trebuchet MS"/>
                <a:sym typeface="Trebuchet MS"/>
              </a:rPr>
              <a:t>RGB 255/255/255</a:t>
            </a:r>
            <a:endParaRPr sz="1800">
              <a:solidFill>
                <a:srgbClr val="5C6670"/>
              </a:solidFill>
              <a:latin typeface="Trebuchet MS"/>
              <a:ea typeface="Trebuchet MS"/>
              <a:cs typeface="Trebuchet MS"/>
              <a:sym typeface="Trebuchet MS"/>
            </a:endParaRPr>
          </a:p>
        </p:txBody>
      </p:sp>
      <p:sp>
        <p:nvSpPr>
          <p:cNvPr id="83" name="Google Shape;83;p55"/>
          <p:cNvSpPr txBox="1"/>
          <p:nvPr/>
        </p:nvSpPr>
        <p:spPr>
          <a:xfrm>
            <a:off x="13039065" y="3087471"/>
            <a:ext cx="20320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Trebuchet MS"/>
              <a:buNone/>
            </a:pPr>
            <a:r>
              <a:rPr lang="en-US" sz="2400" b="0" i="0" u="none" strike="noStrike">
                <a:solidFill>
                  <a:srgbClr val="FFFFFF"/>
                </a:solidFill>
                <a:latin typeface="Trebuchet MS"/>
                <a:ea typeface="Trebuchet MS"/>
                <a:cs typeface="Trebuchet MS"/>
                <a:sym typeface="Trebuchet MS"/>
              </a:rPr>
              <a:t>RGB 64/124/202</a:t>
            </a:r>
            <a:endParaRPr sz="1800">
              <a:solidFill>
                <a:srgbClr val="FFFFFF"/>
              </a:solidFill>
              <a:latin typeface="Trebuchet MS"/>
              <a:ea typeface="Trebuchet MS"/>
              <a:cs typeface="Trebuchet MS"/>
              <a:sym typeface="Trebuchet MS"/>
            </a:endParaRPr>
          </a:p>
        </p:txBody>
      </p:sp>
      <p:sp>
        <p:nvSpPr>
          <p:cNvPr id="84" name="Google Shape;84;p55"/>
          <p:cNvSpPr txBox="1"/>
          <p:nvPr/>
        </p:nvSpPr>
        <p:spPr>
          <a:xfrm>
            <a:off x="13039065" y="4992472"/>
            <a:ext cx="20320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Trebuchet MS"/>
              <a:buNone/>
            </a:pPr>
            <a:r>
              <a:rPr lang="en-US" sz="2400" b="0" i="0" u="none" strike="noStrike">
                <a:solidFill>
                  <a:srgbClr val="FFFFFF"/>
                </a:solidFill>
                <a:latin typeface="Trebuchet MS"/>
                <a:ea typeface="Trebuchet MS"/>
                <a:cs typeface="Trebuchet MS"/>
                <a:sym typeface="Trebuchet MS"/>
              </a:rPr>
              <a:t>RGB 246/50/62</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5"/>
        <p:cNvGrpSpPr/>
        <p:nvPr/>
      </p:nvGrpSpPr>
      <p:grpSpPr>
        <a:xfrm>
          <a:off x="0" y="0"/>
          <a:ext cx="0" cy="0"/>
          <a:chOff x="0" y="0"/>
          <a:chExt cx="0" cy="0"/>
        </a:xfrm>
      </p:grpSpPr>
      <p:sp>
        <p:nvSpPr>
          <p:cNvPr id="86" name="Google Shape;86;p56"/>
          <p:cNvSpPr txBox="1"/>
          <p:nvPr/>
        </p:nvSpPr>
        <p:spPr>
          <a:xfrm>
            <a:off x="1456311" y="457203"/>
            <a:ext cx="10160310" cy="12211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335" b="1" i="1">
                <a:solidFill>
                  <a:srgbClr val="5C6670"/>
                </a:solidFill>
                <a:latin typeface="Trebuchet MS"/>
                <a:ea typeface="Trebuchet MS"/>
                <a:cs typeface="Trebuchet MS"/>
                <a:sym typeface="Trebuchet MS"/>
              </a:rPr>
              <a:t>Using this template:</a:t>
            </a:r>
            <a:endParaRPr sz="7335">
              <a:solidFill>
                <a:srgbClr val="5C6670"/>
              </a:solidFill>
              <a:latin typeface="Trebuchet MS"/>
              <a:ea typeface="Trebuchet MS"/>
              <a:cs typeface="Trebuchet MS"/>
              <a:sym typeface="Trebuchet MS"/>
            </a:endParaRPr>
          </a:p>
        </p:txBody>
      </p:sp>
      <p:sp>
        <p:nvSpPr>
          <p:cNvPr id="87" name="Google Shape;87;p56"/>
          <p:cNvSpPr txBox="1"/>
          <p:nvPr/>
        </p:nvSpPr>
        <p:spPr>
          <a:xfrm>
            <a:off x="1354708" y="6934201"/>
            <a:ext cx="14834053" cy="2677656"/>
          </a:xfrm>
          <a:prstGeom prst="rect">
            <a:avLst/>
          </a:prstGeom>
          <a:noFill/>
          <a:ln>
            <a:noFill/>
          </a:ln>
        </p:spPr>
        <p:txBody>
          <a:bodyPr spcFirstLastPara="1" wrap="square" lIns="91425" tIns="45700" rIns="91425" bIns="45700" anchor="t" anchorCtr="0">
            <a:spAutoFit/>
          </a:bodyPr>
          <a:lstStyle/>
          <a:p>
            <a:pPr marL="361987" marR="0" lvl="0" indent="-361987" algn="l" rtl="0">
              <a:spcBef>
                <a:spcPts val="0"/>
              </a:spcBef>
              <a:spcAft>
                <a:spcPts val="0"/>
              </a:spcAft>
              <a:buClr>
                <a:srgbClr val="5C6670"/>
              </a:buClr>
              <a:buSzPts val="1800"/>
              <a:buFont typeface="Trebuchet MS"/>
              <a:buChar char="•"/>
            </a:pPr>
            <a:r>
              <a:rPr lang="en-US" sz="2400">
                <a:solidFill>
                  <a:srgbClr val="5C6670"/>
                </a:solidFill>
                <a:latin typeface="Trebuchet MS"/>
                <a:ea typeface="Trebuchet MS"/>
                <a:cs typeface="Trebuchet MS"/>
                <a:sym typeface="Trebuchet MS"/>
              </a:rPr>
              <a:t>You may also choose to use your department’s extended color palette in this presentation.</a:t>
            </a:r>
            <a:endParaRPr/>
          </a:p>
          <a:p>
            <a:pPr marL="361987" marR="0" lvl="0" indent="-247686" algn="l" rtl="0">
              <a:spcBef>
                <a:spcPts val="0"/>
              </a:spcBef>
              <a:spcAft>
                <a:spcPts val="0"/>
              </a:spcAft>
              <a:buClr>
                <a:srgbClr val="5C6670"/>
              </a:buClr>
              <a:buSzPts val="1800"/>
              <a:buFont typeface="Trebuchet MS"/>
              <a:buNone/>
            </a:pPr>
            <a:endParaRPr sz="2400">
              <a:solidFill>
                <a:srgbClr val="5C6670"/>
              </a:solidFill>
              <a:latin typeface="Trebuchet MS"/>
              <a:ea typeface="Trebuchet MS"/>
              <a:cs typeface="Trebuchet MS"/>
              <a:sym typeface="Trebuchet MS"/>
            </a:endParaRPr>
          </a:p>
          <a:p>
            <a:pPr marL="361987" marR="0" lvl="0" indent="-361987" algn="l" rtl="0">
              <a:spcBef>
                <a:spcPts val="0"/>
              </a:spcBef>
              <a:spcAft>
                <a:spcPts val="0"/>
              </a:spcAft>
              <a:buClr>
                <a:srgbClr val="5C6670"/>
              </a:buClr>
              <a:buSzPts val="1800"/>
              <a:buFont typeface="Trebuchet MS"/>
              <a:buChar char="•"/>
            </a:pPr>
            <a:r>
              <a:rPr lang="en-US" sz="2400">
                <a:solidFill>
                  <a:srgbClr val="5C6670"/>
                </a:solidFill>
                <a:latin typeface="Trebuchet MS"/>
                <a:ea typeface="Trebuchet MS"/>
                <a:cs typeface="Trebuchet MS"/>
                <a:sym typeface="Trebuchet MS"/>
              </a:rPr>
              <a:t>When inserting lockups into keynote slide presentations, use png rgb 300 medium file for the crispest result. You will need to scale this image down to the appropriate size. To preserve height-to-width ratio hold, “shift” while scaling.</a:t>
            </a:r>
            <a:endParaRPr sz="2400">
              <a:solidFill>
                <a:srgbClr val="5C6670"/>
              </a:solidFill>
              <a:latin typeface="Trebuchet MS"/>
              <a:ea typeface="Trebuchet MS"/>
              <a:cs typeface="Trebuchet MS"/>
              <a:sym typeface="Trebuchet MS"/>
            </a:endParaRPr>
          </a:p>
          <a:p>
            <a:pPr marL="361987" marR="0" lvl="0" indent="-247686" algn="l" rtl="0">
              <a:spcBef>
                <a:spcPts val="0"/>
              </a:spcBef>
              <a:spcAft>
                <a:spcPts val="0"/>
              </a:spcAft>
              <a:buClr>
                <a:srgbClr val="5C6670"/>
              </a:buClr>
              <a:buSzPts val="1800"/>
              <a:buFont typeface="Trebuchet MS"/>
              <a:buNone/>
            </a:pPr>
            <a:endParaRPr sz="2400">
              <a:solidFill>
                <a:srgbClr val="5C6670"/>
              </a:solidFill>
              <a:latin typeface="Trebuchet MS"/>
              <a:ea typeface="Trebuchet MS"/>
              <a:cs typeface="Trebuchet MS"/>
              <a:sym typeface="Trebuchet MS"/>
            </a:endParaRPr>
          </a:p>
          <a:p>
            <a:pPr marL="361987" marR="0" lvl="0" indent="-361987" algn="l" rtl="0">
              <a:spcBef>
                <a:spcPts val="0"/>
              </a:spcBef>
              <a:spcAft>
                <a:spcPts val="0"/>
              </a:spcAft>
              <a:buClr>
                <a:srgbClr val="5C6670"/>
              </a:buClr>
              <a:buSzPts val="1800"/>
              <a:buFont typeface="Trebuchet MS"/>
              <a:buChar char="•"/>
            </a:pPr>
            <a:r>
              <a:rPr lang="en-US" sz="2400">
                <a:solidFill>
                  <a:srgbClr val="5C6670"/>
                </a:solidFill>
                <a:latin typeface="Trebuchet MS"/>
                <a:ea typeface="Trebuchet MS"/>
                <a:cs typeface="Trebuchet MS"/>
                <a:sym typeface="Trebuchet MS"/>
              </a:rPr>
              <a:t>Reference the Colorado Brand Guidelines for more information.</a:t>
            </a:r>
            <a:endParaRPr sz="1800">
              <a:solidFill>
                <a:srgbClr val="5C6670"/>
              </a:solidFill>
              <a:latin typeface="Trebuchet MS"/>
              <a:ea typeface="Trebuchet MS"/>
              <a:cs typeface="Trebuchet MS"/>
              <a:sym typeface="Trebuchet MS"/>
            </a:endParaRPr>
          </a:p>
        </p:txBody>
      </p:sp>
      <p:sp>
        <p:nvSpPr>
          <p:cNvPr id="88" name="Google Shape;88;p56"/>
          <p:cNvSpPr txBox="1"/>
          <p:nvPr/>
        </p:nvSpPr>
        <p:spPr>
          <a:xfrm>
            <a:off x="6739673" y="4992472"/>
            <a:ext cx="20320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Trebuchet MS"/>
              <a:buNone/>
            </a:pPr>
            <a:r>
              <a:rPr lang="en-US" sz="2400" b="0" i="0" u="none" strike="noStrike">
                <a:solidFill>
                  <a:srgbClr val="FFFFFF"/>
                </a:solidFill>
                <a:latin typeface="Trebuchet MS"/>
                <a:ea typeface="Trebuchet MS"/>
                <a:cs typeface="Trebuchet MS"/>
                <a:sym typeface="Trebuchet MS"/>
              </a:rPr>
              <a:t>RGB 110/196/232</a:t>
            </a:r>
            <a:endParaRPr sz="1800">
              <a:solidFill>
                <a:srgbClr val="FFFFFF"/>
              </a:solidFill>
              <a:latin typeface="Trebuchet MS"/>
              <a:ea typeface="Trebuchet MS"/>
              <a:cs typeface="Trebuchet MS"/>
              <a:sym typeface="Trebuchet MS"/>
            </a:endParaRPr>
          </a:p>
        </p:txBody>
      </p:sp>
      <p:pic>
        <p:nvPicPr>
          <p:cNvPr id="89" name="Google Shape;89;p56" descr="M:\EDO Communications\DOLA Branding\DOLA Branding Team &amp; Process\Color Palettes &amp; Shields\DOLA-Palette.png"/>
          <p:cNvPicPr preferRelativeResize="0"/>
          <p:nvPr/>
        </p:nvPicPr>
        <p:blipFill rotWithShape="1">
          <a:blip r:embed="rId2">
            <a:alphaModFix/>
          </a:blip>
          <a:srcRect l="49220" t="63537" r="11241" b="8877"/>
          <a:stretch/>
        </p:blipFill>
        <p:spPr>
          <a:xfrm>
            <a:off x="4606007" y="1419401"/>
            <a:ext cx="8026645" cy="5435668"/>
          </a:xfrm>
          <a:prstGeom prst="rect">
            <a:avLst/>
          </a:prstGeom>
          <a:noFill/>
          <a:ln>
            <a:noFill/>
          </a:ln>
        </p:spPr>
      </p:pic>
      <p:sp>
        <p:nvSpPr>
          <p:cNvPr id="90" name="Google Shape;90;p56"/>
          <p:cNvSpPr txBox="1"/>
          <p:nvPr/>
        </p:nvSpPr>
        <p:spPr>
          <a:xfrm>
            <a:off x="3285167" y="1588532"/>
            <a:ext cx="386091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5C6670"/>
                </a:solidFill>
                <a:latin typeface="Trebuchet MS"/>
                <a:ea typeface="Trebuchet MS"/>
                <a:cs typeface="Trebuchet MS"/>
                <a:sym typeface="Trebuchet MS"/>
              </a:rPr>
              <a:t>DOLA palette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96"/>
        <p:cNvGrpSpPr/>
        <p:nvPr/>
      </p:nvGrpSpPr>
      <p:grpSpPr>
        <a:xfrm>
          <a:off x="0" y="0"/>
          <a:ext cx="0" cy="0"/>
          <a:chOff x="0" y="0"/>
          <a:chExt cx="0" cy="0"/>
        </a:xfrm>
      </p:grpSpPr>
      <p:sp>
        <p:nvSpPr>
          <p:cNvPr id="97" name="Google Shape;97;p53"/>
          <p:cNvSpPr txBox="1">
            <a:spLocks noGrp="1"/>
          </p:cNvSpPr>
          <p:nvPr>
            <p:ph type="ctrTitle"/>
          </p:nvPr>
        </p:nvSpPr>
        <p:spPr>
          <a:xfrm>
            <a:off x="1299673" y="3548068"/>
            <a:ext cx="14740917" cy="20907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98" name="Google Shape;98;p53"/>
          <p:cNvSpPr txBox="1">
            <a:spLocks noGrp="1"/>
          </p:cNvSpPr>
          <p:nvPr>
            <p:ph type="subTitle" idx="1"/>
          </p:nvPr>
        </p:nvSpPr>
        <p:spPr>
          <a:xfrm>
            <a:off x="2601467" y="5791200"/>
            <a:ext cx="12137337" cy="2228850"/>
          </a:xfrm>
          <a:prstGeom prst="rect">
            <a:avLst/>
          </a:prstGeom>
          <a:noFill/>
          <a:ln>
            <a:noFill/>
          </a:ln>
        </p:spPr>
        <p:txBody>
          <a:bodyPr spcFirstLastPara="1" wrap="square" lIns="91425" tIns="45700" rIns="91425" bIns="45700" anchor="t" anchorCtr="0">
            <a:noAutofit/>
          </a:bodyPr>
          <a:lstStyle>
            <a:lvl1pPr marR="0" lvl="0" algn="ctr" rtl="0">
              <a:spcBef>
                <a:spcPts val="5600"/>
              </a:spcBef>
              <a:spcAft>
                <a:spcPts val="0"/>
              </a:spcAft>
              <a:buClr>
                <a:srgbClr val="FFFFFF"/>
              </a:buClr>
              <a:buSzPts val="4000"/>
              <a:buFont typeface="Trebuchet MS"/>
              <a:buNone/>
              <a:defRPr sz="3200" b="0" i="0" u="none" strike="noStrike" cap="none">
                <a:solidFill>
                  <a:srgbClr val="FFFFFF"/>
                </a:solidFill>
                <a:latin typeface="Trebuchet MS"/>
                <a:ea typeface="Trebuchet MS"/>
                <a:cs typeface="Trebuchet MS"/>
                <a:sym typeface="Trebuchet MS"/>
              </a:defRPr>
            </a:lvl1pPr>
            <a:lvl2pPr marR="0" lvl="1"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2pPr>
            <a:lvl3pPr marR="0" lvl="2"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3pPr>
            <a:lvl4pPr marR="0" lvl="3"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4pPr>
            <a:lvl5pPr marR="0" lvl="4"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5pPr>
            <a:lvl6pPr marR="0" lvl="5"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6pPr>
            <a:lvl7pPr marR="0" lvl="6"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7pPr>
            <a:lvl8pPr marR="0" lvl="7"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8pPr>
            <a:lvl9pPr marR="0" lvl="8" algn="ctr" rtl="0">
              <a:spcBef>
                <a:spcPts val="5600"/>
              </a:spcBef>
              <a:spcAft>
                <a:spcPts val="0"/>
              </a:spcAft>
              <a:buClr>
                <a:srgbClr val="5C6670"/>
              </a:buClr>
              <a:buSzPts val="4000"/>
              <a:buFont typeface="Trebuchet MS"/>
              <a:buNone/>
              <a:defRPr sz="4000" b="0" i="0" u="none" strike="noStrike" cap="none">
                <a:solidFill>
                  <a:srgbClr val="5C6670"/>
                </a:solidFill>
                <a:latin typeface="Trebuchet MS"/>
                <a:ea typeface="Trebuchet MS"/>
                <a:cs typeface="Trebuchet MS"/>
                <a:sym typeface="Trebuchet MS"/>
              </a:defRPr>
            </a:lvl9pPr>
          </a:lstStyle>
          <a:p>
            <a:endParaRPr dirty="0"/>
          </a:p>
        </p:txBody>
      </p:sp>
    </p:spTree>
    <p:extLst>
      <p:ext uri="{BB962C8B-B14F-4D97-AF65-F5344CB8AC3E}">
        <p14:creationId xmlns:p14="http://schemas.microsoft.com/office/powerpoint/2010/main" val="217564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reserve="1">
  <p:cSld name="Title and Content">
    <p:spTree>
      <p:nvGrpSpPr>
        <p:cNvPr id="1" name="Shape 99"/>
        <p:cNvGrpSpPr/>
        <p:nvPr/>
      </p:nvGrpSpPr>
      <p:grpSpPr>
        <a:xfrm>
          <a:off x="0" y="0"/>
          <a:ext cx="0" cy="0"/>
          <a:chOff x="0" y="0"/>
          <a:chExt cx="0" cy="0"/>
        </a:xfrm>
      </p:grpSpPr>
      <p:sp>
        <p:nvSpPr>
          <p:cNvPr id="100" name="Google Shape;100;p54"/>
          <p:cNvSpPr txBox="1">
            <a:spLocks noGrp="1"/>
          </p:cNvSpPr>
          <p:nvPr>
            <p:ph type="title"/>
          </p:nvPr>
        </p:nvSpPr>
        <p:spPr>
          <a:xfrm>
            <a:off x="846693" y="3962405"/>
            <a:ext cx="15646878" cy="2312987"/>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42324813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42" descr="fall_in_co_4x3.jpg"/>
          <p:cNvPicPr preferRelativeResize="0"/>
          <p:nvPr/>
        </p:nvPicPr>
        <p:blipFill rotWithShape="1">
          <a:blip r:embed="rId4">
            <a:alphaModFix/>
          </a:blip>
          <a:srcRect b="16730"/>
          <a:stretch/>
        </p:blipFill>
        <p:spPr>
          <a:xfrm>
            <a:off x="1" y="6"/>
            <a:ext cx="17374131" cy="8136363"/>
          </a:xfrm>
          <a:prstGeom prst="rect">
            <a:avLst/>
          </a:prstGeom>
          <a:noFill/>
          <a:ln>
            <a:noFill/>
          </a:ln>
        </p:spPr>
      </p:pic>
      <p:sp>
        <p:nvSpPr>
          <p:cNvPr id="2" name="Rectangle 1">
            <a:extLst>
              <a:ext uri="{FF2B5EF4-FFF2-40B4-BE49-F238E27FC236}">
                <a16:creationId xmlns:a16="http://schemas.microsoft.com/office/drawing/2014/main" id="{AA0EA0DC-92D4-6F08-64C9-E84790598958}"/>
              </a:ext>
            </a:extLst>
          </p:cNvPr>
          <p:cNvSpPr/>
          <p:nvPr userDrawn="1"/>
        </p:nvSpPr>
        <p:spPr>
          <a:xfrm>
            <a:off x="-1" y="1794933"/>
            <a:ext cx="17374131" cy="440425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8" name="Google Shape;8;p42"/>
          <p:cNvSpPr txBox="1">
            <a:spLocks noGrp="1"/>
          </p:cNvSpPr>
          <p:nvPr>
            <p:ph type="title"/>
          </p:nvPr>
        </p:nvSpPr>
        <p:spPr>
          <a:xfrm>
            <a:off x="5558372" y="2747875"/>
            <a:ext cx="10935199" cy="2498374"/>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1pPr>
            <a:lvl2pPr marR="0" lvl="1"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9pPr>
          </a:lstStyle>
          <a:p>
            <a:endParaRPr dirty="0"/>
          </a:p>
        </p:txBody>
      </p:sp>
      <p:pic>
        <p:nvPicPr>
          <p:cNvPr id="5" name="Picture 4" descr="A picture containing logo&#10;&#10;Description automatically generated">
            <a:extLst>
              <a:ext uri="{FF2B5EF4-FFF2-40B4-BE49-F238E27FC236}">
                <a16:creationId xmlns:a16="http://schemas.microsoft.com/office/drawing/2014/main" id="{2A7D3415-6354-9286-7FDC-4B168FFEDB63}"/>
              </a:ext>
            </a:extLst>
          </p:cNvPr>
          <p:cNvPicPr>
            <a:picLocks noChangeAspect="1"/>
          </p:cNvPicPr>
          <p:nvPr userDrawn="1"/>
        </p:nvPicPr>
        <p:blipFill rotWithShape="1">
          <a:blip r:embed="rId5"/>
          <a:srcRect b="13255"/>
          <a:stretch/>
        </p:blipFill>
        <p:spPr>
          <a:xfrm>
            <a:off x="707239" y="8206314"/>
            <a:ext cx="7549658" cy="1418950"/>
          </a:xfrm>
          <a:prstGeom prst="rect">
            <a:avLst/>
          </a:prstGeom>
        </p:spPr>
      </p:pic>
      <p:pic>
        <p:nvPicPr>
          <p:cNvPr id="7" name="Google Shape;9;p39">
            <a:extLst>
              <a:ext uri="{FF2B5EF4-FFF2-40B4-BE49-F238E27FC236}">
                <a16:creationId xmlns:a16="http://schemas.microsoft.com/office/drawing/2014/main" id="{F199F4A8-E348-9814-990C-DF486FD3B711}"/>
              </a:ext>
            </a:extLst>
          </p:cNvPr>
          <p:cNvPicPr preferRelativeResize="0"/>
          <p:nvPr userDrawn="1"/>
        </p:nvPicPr>
        <p:blipFill>
          <a:blip r:embed="rId6"/>
          <a:srcRect/>
          <a:stretch/>
        </p:blipFill>
        <p:spPr>
          <a:xfrm>
            <a:off x="1297331" y="2485544"/>
            <a:ext cx="3023034" cy="3023034"/>
          </a:xfrm>
          <a:prstGeom prst="rect">
            <a:avLst/>
          </a:prstGeom>
          <a:noFill/>
          <a:ln>
            <a:noFill/>
          </a:ln>
        </p:spPr>
      </p:pic>
      <p:cxnSp>
        <p:nvCxnSpPr>
          <p:cNvPr id="9" name="Straight Connector 8">
            <a:extLst>
              <a:ext uri="{FF2B5EF4-FFF2-40B4-BE49-F238E27FC236}">
                <a16:creationId xmlns:a16="http://schemas.microsoft.com/office/drawing/2014/main" id="{0509FDC7-3E14-4667-2DE1-2E23E21BE7D5}"/>
              </a:ext>
            </a:extLst>
          </p:cNvPr>
          <p:cNvCxnSpPr/>
          <p:nvPr userDrawn="1"/>
        </p:nvCxnSpPr>
        <p:spPr>
          <a:xfrm>
            <a:off x="4939368" y="2747874"/>
            <a:ext cx="0" cy="2498375"/>
          </a:xfrm>
          <a:prstGeom prst="line">
            <a:avLst/>
          </a:prstGeom>
          <a:ln w="25400">
            <a:solidFill>
              <a:srgbClr val="001970"/>
            </a:solidFill>
          </a:ln>
        </p:spPr>
        <p:style>
          <a:lnRef idx="1">
            <a:schemeClr val="accent1"/>
          </a:lnRef>
          <a:fillRef idx="0">
            <a:schemeClr val="accent1"/>
          </a:fillRef>
          <a:effectRef idx="0">
            <a:schemeClr val="accent1"/>
          </a:effectRef>
          <a:fontRef idx="minor">
            <a:schemeClr val="tx1"/>
          </a:fontRef>
        </p:style>
      </p:cxn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72">
          <p15:clr>
            <a:srgbClr val="F26B43"/>
          </p15:clr>
        </p15:guide>
        <p15:guide id="2" pos="546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
        <p:cNvGrpSpPr/>
        <p:nvPr/>
      </p:nvGrpSpPr>
      <p:grpSpPr>
        <a:xfrm>
          <a:off x="0" y="0"/>
          <a:ext cx="0" cy="0"/>
          <a:chOff x="0" y="0"/>
          <a:chExt cx="0" cy="0"/>
        </a:xfrm>
      </p:grpSpPr>
      <p:sp>
        <p:nvSpPr>
          <p:cNvPr id="17" name="Google Shape;17;p44"/>
          <p:cNvSpPr/>
          <p:nvPr/>
        </p:nvSpPr>
        <p:spPr>
          <a:xfrm>
            <a:off x="0" y="8915405"/>
            <a:ext cx="17374131" cy="866775"/>
          </a:xfrm>
          <a:custGeom>
            <a:avLst/>
            <a:gdLst/>
            <a:ahLst/>
            <a:cxnLst/>
            <a:rect l="l" t="t" r="r" b="b"/>
            <a:pathLst>
              <a:path w="21600" h="21600" extrusionOk="0">
                <a:moveTo>
                  <a:pt x="0" y="0"/>
                </a:moveTo>
                <a:lnTo>
                  <a:pt x="21600" y="0"/>
                </a:lnTo>
                <a:lnTo>
                  <a:pt x="21600" y="21600"/>
                </a:lnTo>
                <a:lnTo>
                  <a:pt x="0" y="21600"/>
                </a:lnTo>
                <a:close/>
              </a:path>
            </a:pathLst>
          </a:custGeom>
          <a:solidFill>
            <a:srgbClr val="FFD100"/>
          </a:solidFill>
          <a:ln>
            <a:noFill/>
          </a:ln>
        </p:spPr>
        <p:txBody>
          <a:bodyPr spcFirstLastPara="1" wrap="square" lIns="67725" tIns="67725" rIns="67725" bIns="67725" anchor="ctr" anchorCtr="0">
            <a:noAutofit/>
          </a:bodyPr>
          <a:lstStyle/>
          <a:p>
            <a:pPr marL="0" marR="0" lvl="0" indent="0" algn="l" rtl="0">
              <a:spcBef>
                <a:spcPts val="0"/>
              </a:spcBef>
              <a:spcAft>
                <a:spcPts val="0"/>
              </a:spcAft>
              <a:buNone/>
            </a:pPr>
            <a:endParaRPr sz="2933" b="0" i="0" u="none" strike="noStrike" cap="none">
              <a:solidFill>
                <a:srgbClr val="53C1DD"/>
              </a:solidFill>
              <a:latin typeface="Trebuchet MS"/>
              <a:ea typeface="Trebuchet MS"/>
              <a:cs typeface="Trebuchet MS"/>
              <a:sym typeface="Trebuchet MS"/>
            </a:endParaRPr>
          </a:p>
        </p:txBody>
      </p:sp>
      <p:pic>
        <p:nvPicPr>
          <p:cNvPr id="2" name="Picture 1" descr="A picture containing logo&#10;&#10;Description automatically generated">
            <a:extLst>
              <a:ext uri="{FF2B5EF4-FFF2-40B4-BE49-F238E27FC236}">
                <a16:creationId xmlns:a16="http://schemas.microsoft.com/office/drawing/2014/main" id="{C4D11899-6647-A6A1-F78F-3D88ECFA2C65}"/>
              </a:ext>
            </a:extLst>
          </p:cNvPr>
          <p:cNvPicPr>
            <a:picLocks noChangeAspect="1"/>
          </p:cNvPicPr>
          <p:nvPr userDrawn="1"/>
        </p:nvPicPr>
        <p:blipFill rotWithShape="1">
          <a:blip r:embed="rId4"/>
          <a:srcRect t="9094" b="13255"/>
          <a:stretch/>
        </p:blipFill>
        <p:spPr>
          <a:xfrm>
            <a:off x="902322" y="8958532"/>
            <a:ext cx="4815401" cy="810158"/>
          </a:xfrm>
          <a:prstGeom prst="rect">
            <a:avLst/>
          </a:prstGeom>
        </p:spPr>
      </p:pic>
    </p:spTree>
  </p:cSld>
  <p:clrMap bg1="lt1" tx1="dk1" bg2="dk2" tx2="lt2" accent1="accent1" accent2="accent2" accent3="accent3" accent4="accent4" accent5="accent5" accent6="accent6" hlink="hlink" folHlink="folHlink"/>
  <p:sldLayoutIdLst>
    <p:sldLayoutId id="2147483652" r:id="rId1"/>
    <p:sldLayoutId id="214748365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953A"/>
        </a:solidFill>
        <a:effectLst/>
      </p:bgPr>
    </p:bg>
    <p:spTree>
      <p:nvGrpSpPr>
        <p:cNvPr id="1" name="Shape 91"/>
        <p:cNvGrpSpPr/>
        <p:nvPr/>
      </p:nvGrpSpPr>
      <p:grpSpPr>
        <a:xfrm>
          <a:off x="0" y="0"/>
          <a:ext cx="0" cy="0"/>
          <a:chOff x="0" y="0"/>
          <a:chExt cx="0" cy="0"/>
        </a:xfrm>
      </p:grpSpPr>
      <p:sp>
        <p:nvSpPr>
          <p:cNvPr id="92" name="Google Shape;92;p52"/>
          <p:cNvSpPr txBox="1">
            <a:spLocks noGrp="1"/>
          </p:cNvSpPr>
          <p:nvPr>
            <p:ph type="title"/>
          </p:nvPr>
        </p:nvSpPr>
        <p:spPr>
          <a:xfrm>
            <a:off x="846693" y="3886205"/>
            <a:ext cx="15646878" cy="2312987"/>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1pPr>
            <a:lvl2pPr marR="0" lvl="1"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8800" b="1" i="1" u="none" strike="noStrike" cap="none">
                <a:solidFill>
                  <a:srgbClr val="FFFFFF"/>
                </a:solidFill>
                <a:latin typeface="Trebuchet MS"/>
                <a:ea typeface="Trebuchet MS"/>
                <a:cs typeface="Trebuchet MS"/>
                <a:sym typeface="Trebuchet MS"/>
              </a:defRPr>
            </a:lvl9pPr>
          </a:lstStyle>
          <a:p>
            <a:endParaRPr dirty="0"/>
          </a:p>
        </p:txBody>
      </p:sp>
      <p:sp>
        <p:nvSpPr>
          <p:cNvPr id="93" name="Google Shape;93;p52"/>
          <p:cNvSpPr/>
          <p:nvPr/>
        </p:nvSpPr>
        <p:spPr>
          <a:xfrm>
            <a:off x="0" y="8140705"/>
            <a:ext cx="17374131" cy="1630363"/>
          </a:xfrm>
          <a:custGeom>
            <a:avLst/>
            <a:gdLst/>
            <a:ahLst/>
            <a:cxnLst/>
            <a:rect l="l" t="t" r="r" b="b"/>
            <a:pathLst>
              <a:path w="21600" h="21600" extrusionOk="0">
                <a:moveTo>
                  <a:pt x="0" y="0"/>
                </a:moveTo>
                <a:lnTo>
                  <a:pt x="21599" y="0"/>
                </a:lnTo>
                <a:lnTo>
                  <a:pt x="21599" y="21600"/>
                </a:lnTo>
                <a:lnTo>
                  <a:pt x="0" y="21600"/>
                </a:lnTo>
                <a:close/>
              </a:path>
            </a:pathLst>
          </a:custGeom>
          <a:solidFill>
            <a:srgbClr val="FFFFFF"/>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933">
              <a:solidFill>
                <a:srgbClr val="5C6670"/>
              </a:solidFill>
              <a:latin typeface="Trebuchet MS"/>
              <a:ea typeface="Trebuchet MS"/>
              <a:cs typeface="Trebuchet MS"/>
              <a:sym typeface="Trebuchet MS"/>
            </a:endParaRPr>
          </a:p>
        </p:txBody>
      </p:sp>
      <p:pic>
        <p:nvPicPr>
          <p:cNvPr id="4" name="Picture 3" descr="A picture containing logo&#10;&#10;Description automatically generated">
            <a:extLst>
              <a:ext uri="{FF2B5EF4-FFF2-40B4-BE49-F238E27FC236}">
                <a16:creationId xmlns:a16="http://schemas.microsoft.com/office/drawing/2014/main" id="{6FE8C10F-FF38-855B-11DF-305B7F9E1102}"/>
              </a:ext>
            </a:extLst>
          </p:cNvPr>
          <p:cNvPicPr>
            <a:picLocks noChangeAspect="1"/>
          </p:cNvPicPr>
          <p:nvPr userDrawn="1"/>
        </p:nvPicPr>
        <p:blipFill rotWithShape="1">
          <a:blip r:embed="rId4"/>
          <a:srcRect t="9094" b="13255"/>
          <a:stretch/>
        </p:blipFill>
        <p:spPr>
          <a:xfrm>
            <a:off x="663319" y="8326856"/>
            <a:ext cx="7821264" cy="1315873"/>
          </a:xfrm>
          <a:prstGeom prst="rect">
            <a:avLst/>
          </a:prstGeom>
        </p:spPr>
      </p:pic>
      <p:pic>
        <p:nvPicPr>
          <p:cNvPr id="6" name="Google Shape;9;p39">
            <a:extLst>
              <a:ext uri="{FF2B5EF4-FFF2-40B4-BE49-F238E27FC236}">
                <a16:creationId xmlns:a16="http://schemas.microsoft.com/office/drawing/2014/main" id="{1F9B9B10-5689-89C5-3F4E-B5DC43F26C6F}"/>
              </a:ext>
            </a:extLst>
          </p:cNvPr>
          <p:cNvPicPr preferRelativeResize="0"/>
          <p:nvPr userDrawn="1"/>
        </p:nvPicPr>
        <p:blipFill>
          <a:blip r:embed="rId5"/>
          <a:srcRect/>
          <a:stretch/>
        </p:blipFill>
        <p:spPr>
          <a:xfrm>
            <a:off x="7007461" y="657196"/>
            <a:ext cx="3325337" cy="3325337"/>
          </a:xfrm>
          <a:prstGeom prst="rect">
            <a:avLst/>
          </a:prstGeom>
          <a:noFill/>
          <a:ln>
            <a:noFill/>
          </a:ln>
        </p:spPr>
      </p:pic>
    </p:spTree>
    <p:extLst>
      <p:ext uri="{BB962C8B-B14F-4D97-AF65-F5344CB8AC3E}">
        <p14:creationId xmlns:p14="http://schemas.microsoft.com/office/powerpoint/2010/main" val="2079924979"/>
      </p:ext>
    </p:extLst>
  </p:cSld>
  <p:clrMap bg1="lt1" tx1="dk1" bg2="dk2" tx2="lt2" accent1="accent1" accent2="accent2" accent3="accent3" accent4="accent4" accent5="accent5" accent6="accent6" hlink="hlink" folHlink="folHlink"/>
  <p:sldLayoutIdLst>
    <p:sldLayoutId id="2147483664" r:id="rId1"/>
    <p:sldLayoutId id="214748366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8.emf"/><Relationship Id="rId4" Type="http://schemas.openxmlformats.org/officeDocument/2006/relationships/diagramLayout" Target="../diagrams/layout2.xml"/><Relationship Id="rId9"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7.em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image" Target="../media/image46.emf"/><Relationship Id="rId5" Type="http://schemas.openxmlformats.org/officeDocument/2006/relationships/diagramQuickStyle" Target="../diagrams/quickStyle3.xml"/><Relationship Id="rId10" Type="http://schemas.openxmlformats.org/officeDocument/2006/relationships/image" Target="../media/image45.emf"/><Relationship Id="rId4" Type="http://schemas.openxmlformats.org/officeDocument/2006/relationships/diagramLayout" Target="../diagrams/layout3.xml"/><Relationship Id="rId9" Type="http://schemas.openxmlformats.org/officeDocument/2006/relationships/image" Target="../media/image44.emf"/></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elevationclt.org/"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hyperlink" Target="https://www.chaffeehousing.org/" TargetMode="External"/><Relationship Id="rId5" Type="http://schemas.openxmlformats.org/officeDocument/2006/relationships/hyperlink" Target="https://coloradoclt.org/" TargetMode="External"/><Relationship Id="rId4" Type="http://schemas.openxmlformats.org/officeDocument/2006/relationships/hyperlink" Target="https://www.urbanlandc.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13.emf"/><Relationship Id="rId5" Type="http://schemas.openxmlformats.org/officeDocument/2006/relationships/diagramQuickStyle" Target="../diagrams/quickStyle1.xml"/><Relationship Id="rId10" Type="http://schemas.openxmlformats.org/officeDocument/2006/relationships/image" Target="../media/image12.emf"/><Relationship Id="rId4" Type="http://schemas.openxmlformats.org/officeDocument/2006/relationships/diagramLayout" Target="../diagrams/layout1.xml"/><Relationship Id="rId9" Type="http://schemas.openxmlformats.org/officeDocument/2006/relationships/image" Target="../media/image11.emf"/></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cdola.colorado.gov/housing" TargetMode="External"/><Relationship Id="rId7" Type="http://schemas.openxmlformats.org/officeDocument/2006/relationships/hyperlink" Target="https://urldefense.proofpoint.com/v2/url?u=https-3A__colorado.us13.list-2Dmanage.com_subscribe-3Fu-3D1d97570d5b1d9d9b89bf4591b-26id-3D6440f8d693&amp;d=DwMFaQ&amp;c=sdnEM9SRGFuMt5z5w3AhsPNahmNicq64TgF1JwNR0cs&amp;r=6ugNPGmhrk1TTFS-xdHEDxJHAhMf-VX_xr1EGu0NmvQ&amp;m=NVeJkGAU1HjGX9vy_mvBN_LFEi83_rXiIMXMJgxfZBSA9h-pJiN3LiP3JWuugkWY&amp;s=RaLSdQ94yOxB5JWbUbdFF3PjOdYSTvoUpWKNnS-F41A&amp;e="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hyperlink" Target="mailto:natalie.wowk@state.co.us" TargetMode="External"/><Relationship Id="rId5" Type="http://schemas.openxmlformats.org/officeDocument/2006/relationships/hyperlink" Target="mailto:andrew.atchley@state.co.us" TargetMode="External"/><Relationship Id="rId4" Type="http://schemas.openxmlformats.org/officeDocument/2006/relationships/hyperlink" Target="https://cdola.colorado.gov/colorado-housing-toolkit-program"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5532895" y="2709334"/>
            <a:ext cx="10727825" cy="2581804"/>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en-US" dirty="0"/>
              <a:t>FUNDAMENTALS 201: DEVELOPMENT PROCESS, LAND USE, AND PLANNING</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127836"/>
    </mc:Choice>
    <mc:Fallback xmlns="">
      <p:transition spd="slow" advTm="12783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0"/>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u="none" strike="noStrike" cap="none" dirty="0">
                <a:solidFill>
                  <a:schemeClr val="lt2"/>
                </a:solidFill>
                <a:latin typeface="Trebuchet MS"/>
                <a:ea typeface="Trebuchet MS"/>
                <a:cs typeface="Trebuchet MS"/>
                <a:sym typeface="Trebuchet MS"/>
              </a:rPr>
              <a:t>PHASE 6: OPERATIONS</a:t>
            </a:r>
            <a:endParaRPr sz="4000" b="1" i="1" u="none" strike="noStrike" cap="none" dirty="0">
              <a:solidFill>
                <a:schemeClr val="lt2"/>
              </a:solidFill>
              <a:latin typeface="Trebuchet MS"/>
              <a:ea typeface="Trebuchet MS"/>
              <a:cs typeface="Trebuchet MS"/>
              <a:sym typeface="Trebuchet MS"/>
            </a:endParaRPr>
          </a:p>
        </p:txBody>
      </p:sp>
      <p:sp>
        <p:nvSpPr>
          <p:cNvPr id="170" name="Google Shape;170;p10"/>
          <p:cNvSpPr txBox="1"/>
          <p:nvPr/>
        </p:nvSpPr>
        <p:spPr>
          <a:xfrm>
            <a:off x="868680" y="1600200"/>
            <a:ext cx="14186497" cy="68357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0" u="none" strike="noStrike" cap="none" dirty="0">
                <a:solidFill>
                  <a:srgbClr val="53585F"/>
                </a:solidFill>
                <a:latin typeface="Trebuchet MS"/>
                <a:ea typeface="Trebuchet MS"/>
                <a:cs typeface="Trebuchet MS"/>
                <a:sym typeface="Trebuchet MS"/>
              </a:rPr>
              <a:t>The operations phase includes:</a:t>
            </a:r>
            <a:endParaRPr sz="2800" b="1" i="0" u="none" strike="noStrike" cap="none" dirty="0">
              <a:solidFill>
                <a:srgbClr val="53585F"/>
              </a:solidFill>
              <a:latin typeface="Trebuchet MS"/>
              <a:ea typeface="Trebuchet MS"/>
              <a:cs typeface="Trebuchet MS"/>
              <a:sym typeface="Trebuchet MS"/>
            </a:endParaRPr>
          </a:p>
          <a:p>
            <a:pPr marL="571500" marR="0" lvl="0" indent="-457200" algn="l" rtl="0">
              <a:spcBef>
                <a:spcPts val="2400"/>
              </a:spcBef>
              <a:spcAft>
                <a:spcPts val="0"/>
              </a:spcAft>
              <a:buClr>
                <a:srgbClr val="C12032"/>
              </a:buClr>
              <a:buSzPts val="2800"/>
              <a:buFont typeface="Arial" panose="020B0604020202020204" pitchFamily="34" charset="0"/>
              <a:buChar char="•"/>
            </a:pPr>
            <a:r>
              <a:rPr lang="en-US" sz="2400" b="0" i="0" u="none" strike="noStrike" cap="none" dirty="0">
                <a:solidFill>
                  <a:srgbClr val="53585F"/>
                </a:solidFill>
                <a:latin typeface="Trebuchet MS"/>
                <a:ea typeface="Trebuchet MS"/>
                <a:cs typeface="Trebuchet MS"/>
                <a:sym typeface="Trebuchet MS"/>
              </a:rPr>
              <a:t>obtaining tenants and signing leases if the development is a rental project or selling units if the development is a for-sale project;</a:t>
            </a:r>
            <a:endParaRPr sz="2400" b="0" i="0" u="none" strike="noStrike" cap="none" dirty="0">
              <a:solidFill>
                <a:srgbClr val="53585F"/>
              </a:solidFill>
              <a:latin typeface="Trebuchet MS"/>
              <a:ea typeface="Trebuchet MS"/>
              <a:cs typeface="Trebuchet MS"/>
              <a:sym typeface="Trebuchet MS"/>
            </a:endParaRPr>
          </a:p>
          <a:p>
            <a:pPr marL="571500" marR="0" lvl="0" indent="-457200" algn="l" rtl="0">
              <a:spcBef>
                <a:spcPts val="1200"/>
              </a:spcBef>
              <a:spcAft>
                <a:spcPts val="0"/>
              </a:spcAft>
              <a:buClr>
                <a:srgbClr val="C12032"/>
              </a:buClr>
              <a:buSzPts val="2800"/>
              <a:buFont typeface="Arial" panose="020B0604020202020204" pitchFamily="34" charset="0"/>
              <a:buChar char="•"/>
            </a:pPr>
            <a:r>
              <a:rPr lang="en-US" sz="2400" b="0" i="0" u="none" strike="noStrike" cap="none" dirty="0">
                <a:solidFill>
                  <a:srgbClr val="53585F"/>
                </a:solidFill>
                <a:latin typeface="Trebuchet MS"/>
                <a:ea typeface="Trebuchet MS"/>
                <a:cs typeface="Trebuchet MS"/>
                <a:sym typeface="Trebuchet MS"/>
              </a:rPr>
              <a:t>identifying service providers and preparing agreements; </a:t>
            </a:r>
            <a:endParaRPr sz="2400" b="0" i="0" u="none" strike="noStrike" cap="none" dirty="0">
              <a:solidFill>
                <a:srgbClr val="53585F"/>
              </a:solidFill>
              <a:latin typeface="Trebuchet MS"/>
              <a:ea typeface="Trebuchet MS"/>
              <a:cs typeface="Trebuchet MS"/>
              <a:sym typeface="Trebuchet MS"/>
            </a:endParaRPr>
          </a:p>
          <a:p>
            <a:pPr marL="571500" marR="0" lvl="0" indent="-457200" algn="l" rtl="0">
              <a:spcBef>
                <a:spcPts val="1200"/>
              </a:spcBef>
              <a:spcAft>
                <a:spcPts val="0"/>
              </a:spcAft>
              <a:buClr>
                <a:srgbClr val="C12032"/>
              </a:buClr>
              <a:buSzPts val="2800"/>
              <a:buFont typeface="Arial" panose="020B0604020202020204" pitchFamily="34" charset="0"/>
              <a:buChar char="•"/>
            </a:pPr>
            <a:r>
              <a:rPr lang="en-US" sz="2400" b="0" i="0" u="none" strike="noStrike" cap="none" dirty="0">
                <a:solidFill>
                  <a:srgbClr val="53585F"/>
                </a:solidFill>
                <a:latin typeface="Trebuchet MS"/>
                <a:ea typeface="Trebuchet MS"/>
                <a:cs typeface="Trebuchet MS"/>
                <a:sym typeface="Trebuchet MS"/>
              </a:rPr>
              <a:t>managing the property or securing a property manager; and, </a:t>
            </a:r>
            <a:endParaRPr sz="2400" b="0" i="0" u="none" strike="noStrike" cap="none" dirty="0">
              <a:solidFill>
                <a:srgbClr val="53585F"/>
              </a:solidFill>
              <a:latin typeface="Trebuchet MS"/>
              <a:ea typeface="Trebuchet MS"/>
              <a:cs typeface="Trebuchet MS"/>
              <a:sym typeface="Trebuchet MS"/>
            </a:endParaRPr>
          </a:p>
          <a:p>
            <a:pPr marL="571500" marR="0" lvl="0" indent="-457200" algn="l" rtl="0">
              <a:spcBef>
                <a:spcPts val="1200"/>
              </a:spcBef>
              <a:spcAft>
                <a:spcPts val="0"/>
              </a:spcAft>
              <a:buClr>
                <a:srgbClr val="C12032"/>
              </a:buClr>
              <a:buSzPts val="2800"/>
              <a:buFont typeface="Arial" panose="020B0604020202020204" pitchFamily="34" charset="0"/>
              <a:buChar char="•"/>
            </a:pPr>
            <a:r>
              <a:rPr lang="en-US" sz="2400" b="0" i="0" u="none" strike="noStrike" cap="none" dirty="0">
                <a:solidFill>
                  <a:srgbClr val="53585F"/>
                </a:solidFill>
                <a:latin typeface="Trebuchet MS"/>
                <a:ea typeface="Trebuchet MS"/>
                <a:cs typeface="Trebuchet MS"/>
                <a:sym typeface="Trebuchet MS"/>
              </a:rPr>
              <a:t>long-term stewardship/management of the development.</a:t>
            </a:r>
            <a:endParaRPr sz="2400" b="0" i="0" u="none" strike="noStrike" cap="none" dirty="0">
              <a:solidFill>
                <a:srgbClr val="53585F"/>
              </a:solidFill>
              <a:latin typeface="Trebuchet MS"/>
              <a:ea typeface="Trebuchet MS"/>
              <a:cs typeface="Trebuchet MS"/>
              <a:sym typeface="Trebuchet MS"/>
            </a:endParaRPr>
          </a:p>
          <a:p>
            <a:pPr marL="457200" marR="0" lvl="0" indent="-177800" algn="l" rtl="0">
              <a:spcBef>
                <a:spcPts val="2400"/>
              </a:spcBef>
              <a:spcAft>
                <a:spcPts val="0"/>
              </a:spcAft>
              <a:buClr>
                <a:srgbClr val="53585F"/>
              </a:buClr>
              <a:buSzPts val="2600"/>
              <a:buFont typeface="Courier New"/>
              <a:buNone/>
            </a:pPr>
            <a:endParaRPr sz="2600" b="0" i="0" u="none" strike="noStrike" cap="none" dirty="0">
              <a:solidFill>
                <a:srgbClr val="53585F"/>
              </a:solidFill>
              <a:latin typeface="Trebuchet MS"/>
              <a:ea typeface="Trebuchet MS"/>
              <a:cs typeface="Trebuchet MS"/>
              <a:sym typeface="Trebuchet MS"/>
            </a:endParaRPr>
          </a:p>
          <a:p>
            <a:pPr marR="0" lvl="0" algn="l" rtl="0">
              <a:spcBef>
                <a:spcPts val="2400"/>
              </a:spcBef>
              <a:spcAft>
                <a:spcPts val="0"/>
              </a:spcAft>
              <a:buClr>
                <a:srgbClr val="53585F"/>
              </a:buClr>
              <a:buSzPts val="2600"/>
              <a:buFont typeface="Courier New"/>
              <a:buNone/>
            </a:pPr>
            <a:r>
              <a:rPr lang="en-US" sz="2800" b="1" i="0" u="none" strike="noStrike" cap="none" dirty="0">
                <a:solidFill>
                  <a:srgbClr val="C12032"/>
                </a:solidFill>
                <a:latin typeface="Trebuchet MS"/>
                <a:ea typeface="Trebuchet MS"/>
                <a:cs typeface="Trebuchet MS"/>
                <a:sym typeface="Trebuchet MS"/>
              </a:rPr>
              <a:t>Timeline:</a:t>
            </a:r>
            <a:r>
              <a:rPr lang="en-US" sz="2800" b="0" i="0" u="none" strike="noStrike" cap="none" dirty="0">
                <a:solidFill>
                  <a:srgbClr val="C12032"/>
                </a:solidFill>
                <a:latin typeface="Trebuchet MS"/>
                <a:ea typeface="Trebuchet MS"/>
                <a:cs typeface="Trebuchet MS"/>
                <a:sym typeface="Trebuchet MS"/>
              </a:rPr>
              <a:t> </a:t>
            </a:r>
            <a:endParaRPr sz="2800" b="0" i="0" u="none" strike="noStrike" cap="none" dirty="0">
              <a:solidFill>
                <a:srgbClr val="C12032"/>
              </a:solidFill>
              <a:latin typeface="Trebuchet MS"/>
              <a:ea typeface="Trebuchet MS"/>
              <a:cs typeface="Trebuchet MS"/>
            </a:endParaRPr>
          </a:p>
          <a:p>
            <a:pPr marL="457200" marR="0" lvl="0" indent="-177800" algn="l" rtl="0">
              <a:spcBef>
                <a:spcPts val="2400"/>
              </a:spcBef>
              <a:spcAft>
                <a:spcPts val="0"/>
              </a:spcAft>
              <a:buClr>
                <a:srgbClr val="53585F"/>
              </a:buClr>
              <a:buSzPts val="2600"/>
              <a:buFont typeface="Courier New"/>
              <a:buNone/>
            </a:pPr>
            <a:endParaRPr sz="2600" b="0" i="0" u="none" strike="noStrike" cap="none" dirty="0">
              <a:solidFill>
                <a:srgbClr val="53585F"/>
              </a:solidFill>
              <a:latin typeface="Trebuchet MS"/>
              <a:ea typeface="Trebuchet MS"/>
              <a:cs typeface="Trebuchet MS"/>
              <a:sym typeface="Trebuchet MS"/>
            </a:endParaRPr>
          </a:p>
          <a:p>
            <a:pPr marL="38100" marR="0" lvl="1" indent="127000" algn="l" rtl="0">
              <a:spcBef>
                <a:spcPts val="2400"/>
              </a:spcBef>
              <a:spcAft>
                <a:spcPts val="0"/>
              </a:spcAft>
              <a:buClr>
                <a:schemeClr val="lt1"/>
              </a:buClr>
              <a:buSzPts val="2600"/>
              <a:buFont typeface="Courier New"/>
              <a:buNone/>
            </a:pPr>
            <a:endParaRPr sz="2600" b="0" i="0" u="none" strike="noStrike" cap="none" dirty="0">
              <a:solidFill>
                <a:srgbClr val="53585F"/>
              </a:solidFill>
              <a:latin typeface="Trebuchet MS"/>
              <a:ea typeface="Trebuchet MS"/>
              <a:cs typeface="Trebuchet MS"/>
              <a:sym typeface="Trebuchet MS"/>
            </a:endParaRPr>
          </a:p>
        </p:txBody>
      </p:sp>
      <p:grpSp>
        <p:nvGrpSpPr>
          <p:cNvPr id="9" name="Group 8">
            <a:extLst>
              <a:ext uri="{FF2B5EF4-FFF2-40B4-BE49-F238E27FC236}">
                <a16:creationId xmlns:a16="http://schemas.microsoft.com/office/drawing/2014/main" id="{D642B1B5-E7E3-8501-5D8F-C734AB74A1E1}"/>
              </a:ext>
            </a:extLst>
          </p:cNvPr>
          <p:cNvGrpSpPr/>
          <p:nvPr/>
        </p:nvGrpSpPr>
        <p:grpSpPr>
          <a:xfrm>
            <a:off x="1302673" y="6446520"/>
            <a:ext cx="14976353" cy="1934659"/>
            <a:chOff x="1302673" y="3111652"/>
            <a:chExt cx="14976353" cy="1934659"/>
          </a:xfrm>
        </p:grpSpPr>
        <p:sp>
          <p:nvSpPr>
            <p:cNvPr id="10" name="Arrow: Pentagon 4">
              <a:extLst>
                <a:ext uri="{FF2B5EF4-FFF2-40B4-BE49-F238E27FC236}">
                  <a16:creationId xmlns:a16="http://schemas.microsoft.com/office/drawing/2014/main" id="{ED2077FE-F9D3-CF1C-56A6-6C20C0300675}"/>
                </a:ext>
              </a:extLst>
            </p:cNvPr>
            <p:cNvSpPr/>
            <p:nvPr/>
          </p:nvSpPr>
          <p:spPr>
            <a:xfrm flipH="1">
              <a:off x="1302673" y="3112866"/>
              <a:ext cx="2762013" cy="584555"/>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1: </a:t>
              </a:r>
              <a:r>
                <a:rPr lang="en-US" sz="1800" dirty="0">
                  <a:solidFill>
                    <a:schemeClr val="tx1"/>
                  </a:solidFill>
                  <a:latin typeface="Trebuchet MS" panose="020B0603020202020204" pitchFamily="34" charset="0"/>
                </a:rPr>
                <a:t>Visioning</a:t>
              </a:r>
            </a:p>
          </p:txBody>
        </p:sp>
        <p:sp>
          <p:nvSpPr>
            <p:cNvPr id="11" name="Rectangle 10">
              <a:extLst>
                <a:ext uri="{FF2B5EF4-FFF2-40B4-BE49-F238E27FC236}">
                  <a16:creationId xmlns:a16="http://schemas.microsoft.com/office/drawing/2014/main" id="{3EE219BE-7F57-1B40-F702-2F0FB20F4D2D}"/>
                </a:ext>
              </a:extLst>
            </p:cNvPr>
            <p:cNvSpPr/>
            <p:nvPr/>
          </p:nvSpPr>
          <p:spPr>
            <a:xfrm>
              <a:off x="4160174" y="3111652"/>
              <a:ext cx="6114816"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2: </a:t>
              </a:r>
              <a:r>
                <a:rPr lang="en-US" sz="1800" dirty="0">
                  <a:solidFill>
                    <a:schemeClr val="tx1"/>
                  </a:solidFill>
                  <a:latin typeface="Trebuchet MS" panose="020B0603020202020204" pitchFamily="34" charset="0"/>
                </a:rPr>
                <a:t>Planning &amp; Predevelopment</a:t>
              </a:r>
            </a:p>
          </p:txBody>
        </p:sp>
        <p:sp>
          <p:nvSpPr>
            <p:cNvPr id="12" name="Rectangle 11">
              <a:extLst>
                <a:ext uri="{FF2B5EF4-FFF2-40B4-BE49-F238E27FC236}">
                  <a16:creationId xmlns:a16="http://schemas.microsoft.com/office/drawing/2014/main" id="{BC91C5D6-AC27-2A4F-AC0F-F727BC1D2579}"/>
                </a:ext>
              </a:extLst>
            </p:cNvPr>
            <p:cNvSpPr/>
            <p:nvPr/>
          </p:nvSpPr>
          <p:spPr>
            <a:xfrm>
              <a:off x="10370474" y="3111652"/>
              <a:ext cx="3421724"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5: </a:t>
              </a:r>
              <a:r>
                <a:rPr lang="en-US" sz="1800" dirty="0">
                  <a:solidFill>
                    <a:schemeClr val="tx1"/>
                  </a:solidFill>
                  <a:latin typeface="Trebuchet MS" panose="020B0603020202020204" pitchFamily="34" charset="0"/>
                </a:rPr>
                <a:t>Construction</a:t>
              </a:r>
            </a:p>
          </p:txBody>
        </p:sp>
        <p:sp>
          <p:nvSpPr>
            <p:cNvPr id="13" name="Arrow: Pentagon 7">
              <a:extLst>
                <a:ext uri="{FF2B5EF4-FFF2-40B4-BE49-F238E27FC236}">
                  <a16:creationId xmlns:a16="http://schemas.microsoft.com/office/drawing/2014/main" id="{EAB11750-5664-2864-4DC6-0163058A8F5C}"/>
                </a:ext>
              </a:extLst>
            </p:cNvPr>
            <p:cNvSpPr/>
            <p:nvPr/>
          </p:nvSpPr>
          <p:spPr>
            <a:xfrm>
              <a:off x="13894192" y="3111652"/>
              <a:ext cx="2384834" cy="584555"/>
            </a:xfrm>
            <a:prstGeom prst="homePlate">
              <a:avLst/>
            </a:prstGeom>
            <a:solidFill>
              <a:srgbClr val="5EB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6: </a:t>
              </a:r>
              <a:r>
                <a:rPr lang="en-US" sz="1800" dirty="0">
                  <a:solidFill>
                    <a:schemeClr val="tx1"/>
                  </a:solidFill>
                  <a:latin typeface="Trebuchet MS" panose="020B0603020202020204" pitchFamily="34" charset="0"/>
                </a:rPr>
                <a:t>Operation</a:t>
              </a:r>
            </a:p>
          </p:txBody>
        </p:sp>
        <p:sp>
          <p:nvSpPr>
            <p:cNvPr id="14" name="Rectangle 13">
              <a:extLst>
                <a:ext uri="{FF2B5EF4-FFF2-40B4-BE49-F238E27FC236}">
                  <a16:creationId xmlns:a16="http://schemas.microsoft.com/office/drawing/2014/main" id="{3FFD943B-91C3-8931-BFD0-8C3D11A610AA}"/>
                </a:ext>
              </a:extLst>
            </p:cNvPr>
            <p:cNvSpPr/>
            <p:nvPr/>
          </p:nvSpPr>
          <p:spPr>
            <a:xfrm>
              <a:off x="4160174" y="3780622"/>
              <a:ext cx="6114816"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3: </a:t>
              </a:r>
              <a:r>
                <a:rPr lang="en-US" sz="1800" dirty="0">
                  <a:solidFill>
                    <a:schemeClr val="tx1"/>
                  </a:solidFill>
                  <a:latin typeface="Trebuchet MS" panose="020B0603020202020204" pitchFamily="34" charset="0"/>
                </a:rPr>
                <a:t>Securing Funding</a:t>
              </a:r>
            </a:p>
          </p:txBody>
        </p:sp>
        <p:sp>
          <p:nvSpPr>
            <p:cNvPr id="15" name="Rectangle 14">
              <a:extLst>
                <a:ext uri="{FF2B5EF4-FFF2-40B4-BE49-F238E27FC236}">
                  <a16:creationId xmlns:a16="http://schemas.microsoft.com/office/drawing/2014/main" id="{973343E1-463C-319D-C037-88E29CB3EC41}"/>
                </a:ext>
              </a:extLst>
            </p:cNvPr>
            <p:cNvSpPr/>
            <p:nvPr/>
          </p:nvSpPr>
          <p:spPr>
            <a:xfrm>
              <a:off x="4160174" y="4461756"/>
              <a:ext cx="6114812"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4: </a:t>
              </a:r>
              <a:r>
                <a:rPr lang="en-US" sz="1800" dirty="0">
                  <a:solidFill>
                    <a:schemeClr val="tx1"/>
                  </a:solidFill>
                  <a:latin typeface="Trebuchet MS" panose="020B0603020202020204" pitchFamily="34" charset="0"/>
                </a:rPr>
                <a:t>Design</a:t>
              </a:r>
            </a:p>
          </p:txBody>
        </p:sp>
      </p:grpSp>
    </p:spTree>
  </p:cSld>
  <p:clrMapOvr>
    <a:masterClrMapping/>
  </p:clrMapOvr>
  <mc:AlternateContent xmlns:mc="http://schemas.openxmlformats.org/markup-compatibility/2006" xmlns:p14="http://schemas.microsoft.com/office/powerpoint/2010/main">
    <mc:Choice Requires="p14">
      <p:transition spd="slow" p14:dur="2000" advTm="19425"/>
    </mc:Choice>
    <mc:Fallback xmlns="">
      <p:transition spd="slow" advTm="1942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1"/>
          <p:cNvSpPr txBox="1">
            <a:spLocks noGrp="1"/>
          </p:cNvSpPr>
          <p:nvPr>
            <p:ph type="title"/>
          </p:nvPr>
        </p:nvSpPr>
        <p:spPr>
          <a:xfrm>
            <a:off x="868680" y="530352"/>
            <a:ext cx="15748239" cy="12496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WHO IS </a:t>
            </a:r>
            <a:r>
              <a:rPr lang="en-US" b="1"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INVOLVED</a:t>
            </a:r>
            <a:r>
              <a:rPr lang="en-US" b="1" dirty="0"/>
              <a:t>?</a:t>
            </a:r>
            <a:endParaRPr dirty="0"/>
          </a:p>
        </p:txBody>
      </p:sp>
      <p:grpSp>
        <p:nvGrpSpPr>
          <p:cNvPr id="7" name="Group 6">
            <a:extLst>
              <a:ext uri="{FF2B5EF4-FFF2-40B4-BE49-F238E27FC236}">
                <a16:creationId xmlns:a16="http://schemas.microsoft.com/office/drawing/2014/main" id="{B0A0C1EC-FAF4-F425-FECB-0E53F0595DB6}"/>
              </a:ext>
            </a:extLst>
          </p:cNvPr>
          <p:cNvGrpSpPr/>
          <p:nvPr/>
        </p:nvGrpSpPr>
        <p:grpSpPr>
          <a:xfrm>
            <a:off x="868680" y="1434576"/>
            <a:ext cx="15748239" cy="584775"/>
            <a:chOff x="868680" y="2078039"/>
            <a:chExt cx="15748239" cy="584775"/>
          </a:xfrm>
        </p:grpSpPr>
        <p:sp>
          <p:nvSpPr>
            <p:cNvPr id="3" name="TextBox 2">
              <a:extLst>
                <a:ext uri="{FF2B5EF4-FFF2-40B4-BE49-F238E27FC236}">
                  <a16:creationId xmlns:a16="http://schemas.microsoft.com/office/drawing/2014/main" id="{CEE6A56B-3840-44D9-1C2C-49BBDD0CC017}"/>
                </a:ext>
              </a:extLst>
            </p:cNvPr>
            <p:cNvSpPr txBox="1"/>
            <p:nvPr/>
          </p:nvSpPr>
          <p:spPr>
            <a:xfrm>
              <a:off x="868680" y="2078039"/>
              <a:ext cx="15602903" cy="584775"/>
            </a:xfrm>
            <a:prstGeom prst="rect">
              <a:avLst/>
            </a:prstGeom>
            <a:noFill/>
          </p:spPr>
          <p:txBody>
            <a:bodyPr wrap="square" rtlCol="0">
              <a:spAutoFit/>
            </a:bodyPr>
            <a:lstStyle/>
            <a:p>
              <a:pPr algn="ctr"/>
              <a:r>
                <a:rPr lang="en-US" sz="3200" b="1" i="1" strike="noStrike" cap="none" dirty="0">
                  <a:solidFill>
                    <a:srgbClr val="C12032"/>
                  </a:solidFill>
                  <a:latin typeface="Trebuchet MS"/>
                  <a:ea typeface="Trebuchet MS"/>
                  <a:cs typeface="Trebuchet MS"/>
                  <a:sym typeface="Trebuchet MS"/>
                </a:rPr>
                <a:t>Key Project Team Members</a:t>
              </a:r>
            </a:p>
          </p:txBody>
        </p:sp>
        <p:cxnSp>
          <p:nvCxnSpPr>
            <p:cNvPr id="5" name="Straight Connector 4">
              <a:extLst>
                <a:ext uri="{FF2B5EF4-FFF2-40B4-BE49-F238E27FC236}">
                  <a16:creationId xmlns:a16="http://schemas.microsoft.com/office/drawing/2014/main" id="{0754EDCF-8C70-95D8-094B-D24B2BB2AD12}"/>
                </a:ext>
              </a:extLst>
            </p:cNvPr>
            <p:cNvCxnSpPr>
              <a:cxnSpLocks/>
              <a:endCxn id="3" idx="1"/>
            </p:cNvCxnSpPr>
            <p:nvPr/>
          </p:nvCxnSpPr>
          <p:spPr>
            <a:xfrm flipH="1">
              <a:off x="868680" y="2353733"/>
              <a:ext cx="4939453" cy="16694"/>
            </a:xfrm>
            <a:prstGeom prst="line">
              <a:avLst/>
            </a:prstGeom>
            <a:ln w="19050">
              <a:solidFill>
                <a:srgbClr val="C1203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BEB731-66B5-4116-AB92-5E9A4D3320D9}"/>
                </a:ext>
              </a:extLst>
            </p:cNvPr>
            <p:cNvCxnSpPr>
              <a:cxnSpLocks/>
            </p:cNvCxnSpPr>
            <p:nvPr/>
          </p:nvCxnSpPr>
          <p:spPr>
            <a:xfrm flipH="1">
              <a:off x="11677466" y="2201573"/>
              <a:ext cx="4939453" cy="16694"/>
            </a:xfrm>
            <a:prstGeom prst="line">
              <a:avLst/>
            </a:prstGeom>
            <a:ln w="19050">
              <a:solidFill>
                <a:srgbClr val="C12032"/>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8AEBF336-2744-2BCF-BEF7-4F7F8900B9B0}"/>
              </a:ext>
            </a:extLst>
          </p:cNvPr>
          <p:cNvGrpSpPr/>
          <p:nvPr/>
        </p:nvGrpSpPr>
        <p:grpSpPr>
          <a:xfrm>
            <a:off x="1305625" y="2400468"/>
            <a:ext cx="14729012" cy="6133934"/>
            <a:chOff x="1305625" y="2502066"/>
            <a:chExt cx="14729012" cy="6133934"/>
          </a:xfrm>
        </p:grpSpPr>
        <p:graphicFrame>
          <p:nvGraphicFramePr>
            <p:cNvPr id="11" name="Diagram 10">
              <a:extLst>
                <a:ext uri="{FF2B5EF4-FFF2-40B4-BE49-F238E27FC236}">
                  <a16:creationId xmlns:a16="http://schemas.microsoft.com/office/drawing/2014/main" id="{B08A096F-D641-A318-3A5C-28258F419E28}"/>
                </a:ext>
              </a:extLst>
            </p:cNvPr>
            <p:cNvGraphicFramePr/>
            <p:nvPr>
              <p:extLst>
                <p:ext uri="{D42A27DB-BD31-4B8C-83A1-F6EECF244321}">
                  <p14:modId xmlns:p14="http://schemas.microsoft.com/office/powerpoint/2010/main" val="3756895081"/>
                </p:ext>
              </p:extLst>
            </p:nvPr>
          </p:nvGraphicFramePr>
          <p:xfrm>
            <a:off x="1305625" y="2502066"/>
            <a:ext cx="14729012" cy="6133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a:extLst>
                <a:ext uri="{FF2B5EF4-FFF2-40B4-BE49-F238E27FC236}">
                  <a16:creationId xmlns:a16="http://schemas.microsoft.com/office/drawing/2014/main" id="{3C3DA16E-1C60-2939-B052-1AD156016DEE}"/>
                </a:ext>
              </a:extLst>
            </p:cNvPr>
            <p:cNvPicPr>
              <a:picLocks noChangeAspect="1"/>
            </p:cNvPicPr>
            <p:nvPr/>
          </p:nvPicPr>
          <p:blipFill>
            <a:blip r:embed="rId8"/>
            <a:stretch>
              <a:fillRect/>
            </a:stretch>
          </p:blipFill>
          <p:spPr>
            <a:xfrm>
              <a:off x="3078323" y="2694776"/>
              <a:ext cx="922020" cy="983488"/>
            </a:xfrm>
            <a:prstGeom prst="rect">
              <a:avLst/>
            </a:prstGeom>
          </p:spPr>
        </p:pic>
        <p:pic>
          <p:nvPicPr>
            <p:cNvPr id="20" name="Picture 19">
              <a:extLst>
                <a:ext uri="{FF2B5EF4-FFF2-40B4-BE49-F238E27FC236}">
                  <a16:creationId xmlns:a16="http://schemas.microsoft.com/office/drawing/2014/main" id="{D9FFC99B-05E1-05E8-A919-CF0A8A817340}"/>
                </a:ext>
              </a:extLst>
            </p:cNvPr>
            <p:cNvPicPr>
              <a:picLocks noChangeAspect="1"/>
            </p:cNvPicPr>
            <p:nvPr/>
          </p:nvPicPr>
          <p:blipFill>
            <a:blip r:embed="rId9"/>
            <a:stretch>
              <a:fillRect/>
            </a:stretch>
          </p:blipFill>
          <p:spPr>
            <a:xfrm>
              <a:off x="7987280" y="2663842"/>
              <a:ext cx="891286" cy="922020"/>
            </a:xfrm>
            <a:prstGeom prst="rect">
              <a:avLst/>
            </a:prstGeom>
          </p:spPr>
        </p:pic>
        <p:pic>
          <p:nvPicPr>
            <p:cNvPr id="23" name="Picture 22">
              <a:extLst>
                <a:ext uri="{FF2B5EF4-FFF2-40B4-BE49-F238E27FC236}">
                  <a16:creationId xmlns:a16="http://schemas.microsoft.com/office/drawing/2014/main" id="{01FC1DB0-83D8-82AB-7936-1309A017B967}"/>
                </a:ext>
              </a:extLst>
            </p:cNvPr>
            <p:cNvPicPr>
              <a:picLocks noChangeAspect="1"/>
            </p:cNvPicPr>
            <p:nvPr/>
          </p:nvPicPr>
          <p:blipFill>
            <a:blip r:embed="rId10"/>
            <a:stretch>
              <a:fillRect/>
            </a:stretch>
          </p:blipFill>
          <p:spPr>
            <a:xfrm>
              <a:off x="13051766" y="2633994"/>
              <a:ext cx="808182" cy="103909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84183"/>
    </mc:Choice>
    <mc:Fallback xmlns="">
      <p:transition spd="slow" advTm="8418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2"/>
          <p:cNvSpPr txBox="1">
            <a:spLocks noGrp="1"/>
          </p:cNvSpPr>
          <p:nvPr>
            <p:ph type="body" idx="1"/>
          </p:nvPr>
        </p:nvSpPr>
        <p:spPr>
          <a:xfrm>
            <a:off x="867861" y="1600200"/>
            <a:ext cx="7566131" cy="6985000"/>
          </a:xfrm>
          <a:prstGeom prst="rect">
            <a:avLst/>
          </a:prstGeom>
          <a:noFill/>
          <a:ln>
            <a:noFill/>
          </a:ln>
        </p:spPr>
        <p:txBody>
          <a:bodyPr spcFirstLastPara="1" wrap="square" lIns="91425" tIns="45700" rIns="91425" bIns="45700" anchor="t" anchorCtr="0">
            <a:normAutofit fontScale="85000" lnSpcReduction="10000"/>
          </a:bodyPr>
          <a:lstStyle/>
          <a:p>
            <a:pPr indent="-342900">
              <a:lnSpc>
                <a:spcPct val="150000"/>
              </a:lnSpc>
              <a:spcAft>
                <a:spcPts val="200"/>
              </a:spcAft>
              <a:buClr>
                <a:srgbClr val="C12032"/>
              </a:buClr>
              <a:buSzPct val="100000"/>
              <a:buFont typeface="Arial" panose="020B0604020202020204" pitchFamily="34" charset="0"/>
              <a:buChar char="•"/>
            </a:pPr>
            <a:r>
              <a:rPr lang="en-US" sz="2800" dirty="0">
                <a:solidFill>
                  <a:schemeClr val="lt2"/>
                </a:solidFill>
              </a:rPr>
              <a:t>Land availability and cost</a:t>
            </a:r>
          </a:p>
          <a:p>
            <a:pPr marL="342900" indent="-342900">
              <a:lnSpc>
                <a:spcPct val="150000"/>
              </a:lnSpc>
              <a:spcAft>
                <a:spcPts val="200"/>
              </a:spcAft>
              <a:buClr>
                <a:srgbClr val="C12032"/>
              </a:buClr>
              <a:buSzPct val="100000"/>
              <a:buFont typeface="Arial" panose="020B0604020202020204" pitchFamily="34" charset="0"/>
              <a:buChar char="•"/>
            </a:pPr>
            <a:r>
              <a:rPr lang="en-US" sz="2800" dirty="0">
                <a:solidFill>
                  <a:schemeClr val="lt2"/>
                </a:solidFill>
              </a:rPr>
              <a:t>Costs of materials, professional services, labor, taxes, interest rates/cost of capital </a:t>
            </a:r>
            <a:endParaRPr sz="2800" dirty="0">
              <a:solidFill>
                <a:schemeClr val="lt2"/>
              </a:solidFill>
            </a:endParaRPr>
          </a:p>
          <a:p>
            <a:pPr marL="342900" indent="-342900">
              <a:lnSpc>
                <a:spcPct val="150000"/>
              </a:lnSpc>
              <a:spcAft>
                <a:spcPts val="200"/>
              </a:spcAft>
              <a:buClr>
                <a:srgbClr val="C12032"/>
              </a:buClr>
              <a:buSzPct val="100000"/>
              <a:buFont typeface="Arial" panose="020B0604020202020204" pitchFamily="34" charset="0"/>
              <a:buChar char="•"/>
            </a:pPr>
            <a:r>
              <a:rPr lang="en-US" sz="2800" dirty="0">
                <a:solidFill>
                  <a:schemeClr val="lt2"/>
                </a:solidFill>
              </a:rPr>
              <a:t>Financing: acquisition and construction, competition and limited supply of public resources such as LIHTC and other public funding sources </a:t>
            </a:r>
            <a:endParaRPr sz="2800" dirty="0">
              <a:solidFill>
                <a:schemeClr val="lt2"/>
              </a:solidFill>
            </a:endParaRPr>
          </a:p>
          <a:p>
            <a:pPr marL="342900" indent="-342900">
              <a:lnSpc>
                <a:spcPct val="150000"/>
              </a:lnSpc>
              <a:spcAft>
                <a:spcPts val="200"/>
              </a:spcAft>
              <a:buClr>
                <a:srgbClr val="C12032"/>
              </a:buClr>
              <a:buSzPct val="100000"/>
              <a:buFont typeface="Arial" panose="020B0604020202020204" pitchFamily="34" charset="0"/>
              <a:buChar char="•"/>
            </a:pPr>
            <a:r>
              <a:rPr lang="en-US" sz="2800" dirty="0">
                <a:solidFill>
                  <a:schemeClr val="lt2"/>
                </a:solidFill>
              </a:rPr>
              <a:t>Availability of developers and contractors</a:t>
            </a:r>
            <a:endParaRPr sz="2800" dirty="0">
              <a:solidFill>
                <a:schemeClr val="lt2"/>
              </a:solidFill>
            </a:endParaRPr>
          </a:p>
          <a:p>
            <a:pPr marL="342900" indent="-342900">
              <a:lnSpc>
                <a:spcPct val="150000"/>
              </a:lnSpc>
              <a:spcAft>
                <a:spcPts val="200"/>
              </a:spcAft>
              <a:buClr>
                <a:srgbClr val="C12032"/>
              </a:buClr>
              <a:buSzPct val="100000"/>
              <a:buFont typeface="Arial" panose="020B0604020202020204" pitchFamily="34" charset="0"/>
              <a:buChar char="•"/>
            </a:pPr>
            <a:r>
              <a:rPr lang="en-US" sz="2800" dirty="0">
                <a:solidFill>
                  <a:schemeClr val="lt2"/>
                </a:solidFill>
              </a:rPr>
              <a:t>Infrastructure: water, utilities, roads</a:t>
            </a:r>
            <a:endParaRPr sz="2800" dirty="0">
              <a:solidFill>
                <a:schemeClr val="lt2"/>
              </a:solidFill>
            </a:endParaRPr>
          </a:p>
          <a:p>
            <a:pPr marL="342900" indent="-342900">
              <a:lnSpc>
                <a:spcPct val="150000"/>
              </a:lnSpc>
              <a:spcAft>
                <a:spcPts val="200"/>
              </a:spcAft>
              <a:buClr>
                <a:srgbClr val="C12032"/>
              </a:buClr>
              <a:buSzPct val="100000"/>
              <a:buFont typeface="Arial" panose="020B0604020202020204" pitchFamily="34" charset="0"/>
              <a:buChar char="•"/>
            </a:pPr>
            <a:r>
              <a:rPr lang="en-US" sz="2800" dirty="0">
                <a:solidFill>
                  <a:schemeClr val="lt2"/>
                </a:solidFill>
              </a:rPr>
              <a:t>Regulatory barriers within your jurisdiction</a:t>
            </a:r>
            <a:endParaRPr sz="2800" dirty="0">
              <a:solidFill>
                <a:schemeClr val="lt2"/>
              </a:solidFill>
            </a:endParaRPr>
          </a:p>
          <a:p>
            <a:pPr marL="342900" indent="-342900">
              <a:lnSpc>
                <a:spcPct val="150000"/>
              </a:lnSpc>
              <a:spcAft>
                <a:spcPts val="200"/>
              </a:spcAft>
              <a:buClr>
                <a:srgbClr val="C12032"/>
              </a:buClr>
              <a:buSzPct val="100000"/>
              <a:buFont typeface="Arial" panose="020B0604020202020204" pitchFamily="34" charset="0"/>
              <a:buChar char="•"/>
            </a:pPr>
            <a:r>
              <a:rPr lang="en-US" sz="2800" dirty="0">
                <a:solidFill>
                  <a:schemeClr val="lt2"/>
                </a:solidFill>
              </a:rPr>
              <a:t>Public process: uncertainty, length of time, NIMBYism</a:t>
            </a:r>
            <a:endParaRPr sz="2800" dirty="0">
              <a:solidFill>
                <a:schemeClr val="lt2"/>
              </a:solidFill>
            </a:endParaRPr>
          </a:p>
          <a:p>
            <a:pPr marL="342900" indent="-342900">
              <a:lnSpc>
                <a:spcPct val="150000"/>
              </a:lnSpc>
              <a:spcAft>
                <a:spcPts val="200"/>
              </a:spcAft>
              <a:buClr>
                <a:srgbClr val="C12032"/>
              </a:buClr>
              <a:buSzPct val="100000"/>
              <a:buFont typeface="Arial" panose="020B0604020202020204" pitchFamily="34" charset="0"/>
              <a:buChar char="•"/>
            </a:pPr>
            <a:r>
              <a:rPr lang="en-US" sz="2800" dirty="0">
                <a:solidFill>
                  <a:schemeClr val="lt2"/>
                </a:solidFill>
              </a:rPr>
              <a:t>Political and staff support</a:t>
            </a:r>
            <a:endParaRPr sz="2800" dirty="0">
              <a:solidFill>
                <a:schemeClr val="lt2"/>
              </a:solidFill>
            </a:endParaRPr>
          </a:p>
          <a:p>
            <a:pPr marL="342900" indent="-342900">
              <a:lnSpc>
                <a:spcPct val="150000"/>
              </a:lnSpc>
              <a:spcAft>
                <a:spcPts val="200"/>
              </a:spcAft>
              <a:buClr>
                <a:srgbClr val="C12032"/>
              </a:buClr>
              <a:buSzPct val="100000"/>
              <a:buFont typeface="Arial" panose="020B0604020202020204" pitchFamily="34" charset="0"/>
              <a:buChar char="•"/>
            </a:pPr>
            <a:r>
              <a:rPr lang="en-US" sz="2800" dirty="0">
                <a:solidFill>
                  <a:schemeClr val="lt2"/>
                </a:solidFill>
              </a:rPr>
              <a:t>Staff capacity and technical expertise </a:t>
            </a:r>
            <a:endParaRPr sz="2800" dirty="0">
              <a:solidFill>
                <a:schemeClr val="lt2"/>
              </a:solidFill>
            </a:endParaRPr>
          </a:p>
        </p:txBody>
      </p:sp>
      <p:sp>
        <p:nvSpPr>
          <p:cNvPr id="186" name="Google Shape;186;p12"/>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u="none" strike="noStrike" cap="none" dirty="0">
                <a:solidFill>
                  <a:schemeClr val="lt2"/>
                </a:solidFill>
                <a:latin typeface="Trebuchet MS"/>
                <a:ea typeface="Trebuchet MS"/>
                <a:cs typeface="Trebuchet MS"/>
                <a:sym typeface="Trebuchet MS"/>
              </a:rPr>
              <a:t>CHALLENGES</a:t>
            </a:r>
            <a:endParaRPr sz="4000" b="1" i="1" u="none" strike="noStrike" cap="none" dirty="0">
              <a:solidFill>
                <a:schemeClr val="lt2"/>
              </a:solidFill>
              <a:latin typeface="Trebuchet MS"/>
              <a:ea typeface="Trebuchet MS"/>
              <a:cs typeface="Trebuchet MS"/>
              <a:sym typeface="Trebuchet MS"/>
            </a:endParaRPr>
          </a:p>
        </p:txBody>
      </p:sp>
      <p:pic>
        <p:nvPicPr>
          <p:cNvPr id="187" name="Google Shape;187;p12" descr="A picture containing sky, outdoor, mountain, nature&#10;&#10;Description automatically generated"/>
          <p:cNvPicPr preferRelativeResize="0"/>
          <p:nvPr/>
        </p:nvPicPr>
        <p:blipFill rotWithShape="1">
          <a:blip r:embed="rId3">
            <a:alphaModFix/>
          </a:blip>
          <a:srcRect t="18028" b="27313"/>
          <a:stretch/>
        </p:blipFill>
        <p:spPr>
          <a:xfrm>
            <a:off x="9042399" y="5278516"/>
            <a:ext cx="7772399" cy="3249017"/>
          </a:xfrm>
          <a:prstGeom prst="rect">
            <a:avLst/>
          </a:prstGeom>
          <a:noFill/>
          <a:ln>
            <a:noFill/>
          </a:ln>
        </p:spPr>
      </p:pic>
      <p:pic>
        <p:nvPicPr>
          <p:cNvPr id="188" name="Google Shape;188;p12" descr="A picture containing sky, outdoor, nature, mountain&#10;&#10;Description automatically generated"/>
          <p:cNvPicPr preferRelativeResize="0"/>
          <p:nvPr/>
        </p:nvPicPr>
        <p:blipFill rotWithShape="1">
          <a:blip r:embed="rId4">
            <a:alphaModFix/>
          </a:blip>
          <a:srcRect t="18892" b="25176"/>
          <a:stretch/>
        </p:blipFill>
        <p:spPr>
          <a:xfrm>
            <a:off x="9042399" y="1627785"/>
            <a:ext cx="7772399" cy="32490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6689"/>
    </mc:Choice>
    <mc:Fallback xmlns="">
      <p:transition spd="slow" advTm="2668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3"/>
          <p:cNvSpPr txBox="1">
            <a:spLocks noGrp="1"/>
          </p:cNvSpPr>
          <p:nvPr>
            <p:ph type="body" idx="1"/>
          </p:nvPr>
        </p:nvSpPr>
        <p:spPr>
          <a:xfrm>
            <a:off x="8971399" y="1674557"/>
            <a:ext cx="7772400" cy="6731638"/>
          </a:xfrm>
          <a:prstGeom prst="rect">
            <a:avLst/>
          </a:prstGeom>
          <a:noFill/>
          <a:ln>
            <a:noFill/>
          </a:ln>
        </p:spPr>
        <p:txBody>
          <a:bodyPr spcFirstLastPara="1" wrap="square" lIns="91425" tIns="45700" rIns="91425" bIns="45700" anchor="t" anchorCtr="0">
            <a:normAutofit/>
          </a:bodyPr>
          <a:lstStyle/>
          <a:p>
            <a:pPr marL="457200" indent="-457200">
              <a:buClr>
                <a:srgbClr val="C12032"/>
              </a:buClr>
              <a:buSzPct val="100000"/>
              <a:buFont typeface="Arial" panose="020B0604020202020204" pitchFamily="34" charset="0"/>
              <a:buChar char="•"/>
            </a:pPr>
            <a:r>
              <a:rPr lang="en-US" sz="2800" dirty="0">
                <a:solidFill>
                  <a:schemeClr val="lt2"/>
                </a:solidFill>
              </a:rPr>
              <a:t>What are some of the biggest barriers and challenges to housing affordability you are aware of in your community, including those listed on the previous slide or others?</a:t>
            </a:r>
            <a:endParaRPr sz="2800" dirty="0">
              <a:solidFill>
                <a:schemeClr val="lt2"/>
              </a:solidFill>
            </a:endParaRPr>
          </a:p>
          <a:p>
            <a:pPr marL="457200" indent="-457200">
              <a:buClr>
                <a:srgbClr val="C12032"/>
              </a:buClr>
              <a:buSzPts val="3200"/>
              <a:buFont typeface="Arial" panose="020B0604020202020204" pitchFamily="34" charset="0"/>
              <a:buChar char="•"/>
            </a:pPr>
            <a:endParaRPr sz="2800" dirty="0">
              <a:solidFill>
                <a:schemeClr val="lt2"/>
              </a:solidFill>
            </a:endParaRPr>
          </a:p>
          <a:p>
            <a:pPr marL="457200" indent="-457200">
              <a:buClr>
                <a:srgbClr val="C12032"/>
              </a:buClr>
              <a:buSzPct val="100000"/>
              <a:buFont typeface="Arial" panose="020B0604020202020204" pitchFamily="34" charset="0"/>
              <a:buChar char="•"/>
            </a:pPr>
            <a:r>
              <a:rPr lang="en-US" sz="2800" dirty="0">
                <a:solidFill>
                  <a:schemeClr val="lt2"/>
                </a:solidFill>
              </a:rPr>
              <a:t>How much power, influence, or other resources do you as an elected official (or other local government member you work with) have to address the barriers you see? </a:t>
            </a:r>
            <a:endParaRPr sz="2800" dirty="0">
              <a:solidFill>
                <a:schemeClr val="lt2"/>
              </a:solidFill>
            </a:endParaRPr>
          </a:p>
          <a:p>
            <a:pPr marL="457200" indent="-457200">
              <a:buClr>
                <a:srgbClr val="C12032"/>
              </a:buClr>
              <a:buSzPts val="3200"/>
              <a:buFont typeface="Arial" panose="020B0604020202020204" pitchFamily="34" charset="0"/>
              <a:buChar char="•"/>
            </a:pPr>
            <a:endParaRPr sz="2800" dirty="0">
              <a:solidFill>
                <a:schemeClr val="lt2"/>
              </a:solidFill>
            </a:endParaRPr>
          </a:p>
          <a:p>
            <a:pPr marL="457200" indent="-457200">
              <a:buClr>
                <a:srgbClr val="C12032"/>
              </a:buClr>
              <a:buSzPct val="100000"/>
              <a:buFont typeface="Arial" panose="020B0604020202020204" pitchFamily="34" charset="0"/>
              <a:buChar char="•"/>
            </a:pPr>
            <a:r>
              <a:rPr lang="en-US" sz="2800" dirty="0">
                <a:solidFill>
                  <a:schemeClr val="lt2"/>
                </a:solidFill>
              </a:rPr>
              <a:t>What have you/your community tried already? Where have you found success and what have you learned?</a:t>
            </a:r>
            <a:endParaRPr sz="2800" dirty="0"/>
          </a:p>
        </p:txBody>
      </p:sp>
      <p:sp>
        <p:nvSpPr>
          <p:cNvPr id="194" name="Google Shape;194;p13"/>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u="none" strike="noStrike" cap="none" dirty="0">
                <a:solidFill>
                  <a:schemeClr val="lt2"/>
                </a:solidFill>
                <a:latin typeface="Trebuchet MS"/>
                <a:ea typeface="Trebuchet MS"/>
                <a:cs typeface="Trebuchet MS"/>
                <a:sym typeface="Trebuchet MS"/>
              </a:rPr>
              <a:t>EXERCISE / DISCUSSION</a:t>
            </a:r>
            <a:endParaRPr sz="4000" dirty="0"/>
          </a:p>
        </p:txBody>
      </p:sp>
      <p:pic>
        <p:nvPicPr>
          <p:cNvPr id="2" name="Picture 1">
            <a:extLst>
              <a:ext uri="{FF2B5EF4-FFF2-40B4-BE49-F238E27FC236}">
                <a16:creationId xmlns:a16="http://schemas.microsoft.com/office/drawing/2014/main" id="{BFD6CE21-AD48-2C66-BE26-CCA09FC804AB}"/>
              </a:ext>
            </a:extLst>
          </p:cNvPr>
          <p:cNvPicPr>
            <a:picLocks noChangeAspect="1"/>
          </p:cNvPicPr>
          <p:nvPr/>
        </p:nvPicPr>
        <p:blipFill>
          <a:blip r:embed="rId3"/>
          <a:srcRect l="8536" r="8536"/>
          <a:stretch/>
        </p:blipFill>
        <p:spPr>
          <a:xfrm>
            <a:off x="868680" y="1600200"/>
            <a:ext cx="7772400" cy="6880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722"/>
    </mc:Choice>
    <mc:Fallback xmlns="">
      <p:transition spd="slow" advTm="3572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143;p7">
            <a:extLst>
              <a:ext uri="{FF2B5EF4-FFF2-40B4-BE49-F238E27FC236}">
                <a16:creationId xmlns:a16="http://schemas.microsoft.com/office/drawing/2014/main" id="{7D8BE1AE-BD58-0235-C514-ED592E7624E0}"/>
              </a:ext>
            </a:extLst>
          </p:cNvPr>
          <p:cNvSpPr txBox="1">
            <a:spLocks/>
          </p:cNvSpPr>
          <p:nvPr/>
        </p:nvSpPr>
        <p:spPr>
          <a:xfrm>
            <a:off x="868680" y="530352"/>
            <a:ext cx="16991489" cy="10255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000" b="1" i="1" u="none" strike="noStrike" cap="none">
                <a:solidFill>
                  <a:srgbClr val="53585F"/>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1400"/>
              <a:buFont typeface="Arial"/>
              <a:buNone/>
              <a:defRPr sz="8800" b="1" i="1" u="none" strike="noStrike" cap="none">
                <a:solidFill>
                  <a:srgbClr val="FFFFFF"/>
                </a:solidFill>
                <a:latin typeface="Trebuchet MS"/>
                <a:ea typeface="Trebuchet MS"/>
                <a:cs typeface="Trebuchet MS"/>
                <a:sym typeface="Trebuchet MS"/>
              </a:defRPr>
            </a:lvl2pPr>
            <a:lvl3pPr marR="0" lvl="2" algn="ctr" rtl="0">
              <a:lnSpc>
                <a:spcPct val="100000"/>
              </a:lnSpc>
              <a:spcBef>
                <a:spcPts val="0"/>
              </a:spcBef>
              <a:spcAft>
                <a:spcPts val="0"/>
              </a:spcAft>
              <a:buClr>
                <a:srgbClr val="000000"/>
              </a:buClr>
              <a:buSzPts val="1400"/>
              <a:buFont typeface="Arial"/>
              <a:buNone/>
              <a:defRPr sz="8800" b="1" i="1" u="none" strike="noStrike" cap="none">
                <a:solidFill>
                  <a:srgbClr val="FFFFFF"/>
                </a:solidFill>
                <a:latin typeface="Trebuchet MS"/>
                <a:ea typeface="Trebuchet MS"/>
                <a:cs typeface="Trebuchet MS"/>
                <a:sym typeface="Trebuchet MS"/>
              </a:defRPr>
            </a:lvl3pPr>
            <a:lvl4pPr marR="0" lvl="3" algn="ctr" rtl="0">
              <a:lnSpc>
                <a:spcPct val="100000"/>
              </a:lnSpc>
              <a:spcBef>
                <a:spcPts val="0"/>
              </a:spcBef>
              <a:spcAft>
                <a:spcPts val="0"/>
              </a:spcAft>
              <a:buClr>
                <a:srgbClr val="000000"/>
              </a:buClr>
              <a:buSzPts val="1400"/>
              <a:buFont typeface="Arial"/>
              <a:buNone/>
              <a:defRPr sz="8800" b="1" i="1" u="none" strike="noStrike" cap="none">
                <a:solidFill>
                  <a:srgbClr val="FFFFFF"/>
                </a:solidFill>
                <a:latin typeface="Trebuchet MS"/>
                <a:ea typeface="Trebuchet MS"/>
                <a:cs typeface="Trebuchet MS"/>
                <a:sym typeface="Trebuchet MS"/>
              </a:defRPr>
            </a:lvl4pPr>
            <a:lvl5pPr marR="0" lvl="4" algn="ctr" rtl="0">
              <a:lnSpc>
                <a:spcPct val="100000"/>
              </a:lnSpc>
              <a:spcBef>
                <a:spcPts val="0"/>
              </a:spcBef>
              <a:spcAft>
                <a:spcPts val="0"/>
              </a:spcAft>
              <a:buClr>
                <a:srgbClr val="000000"/>
              </a:buClr>
              <a:buSzPts val="1400"/>
              <a:buFont typeface="Arial"/>
              <a:buNone/>
              <a:defRPr sz="8800" b="1" i="1" u="none" strike="noStrike" cap="none">
                <a:solidFill>
                  <a:srgbClr val="FFFFFF"/>
                </a:solidFill>
                <a:latin typeface="Trebuchet MS"/>
                <a:ea typeface="Trebuchet MS"/>
                <a:cs typeface="Trebuchet MS"/>
                <a:sym typeface="Trebuchet MS"/>
              </a:defRPr>
            </a:lvl5pPr>
            <a:lvl6pPr marR="0" lvl="5" algn="ctr" rtl="0">
              <a:lnSpc>
                <a:spcPct val="100000"/>
              </a:lnSpc>
              <a:spcBef>
                <a:spcPts val="0"/>
              </a:spcBef>
              <a:spcAft>
                <a:spcPts val="0"/>
              </a:spcAft>
              <a:buClr>
                <a:srgbClr val="000000"/>
              </a:buClr>
              <a:buSzPts val="1400"/>
              <a:buFont typeface="Arial"/>
              <a:buNone/>
              <a:defRPr sz="8800" b="1" i="1" u="none" strike="noStrike" cap="none">
                <a:solidFill>
                  <a:srgbClr val="FFFFFF"/>
                </a:solidFill>
                <a:latin typeface="Trebuchet MS"/>
                <a:ea typeface="Trebuchet MS"/>
                <a:cs typeface="Trebuchet MS"/>
                <a:sym typeface="Trebuchet MS"/>
              </a:defRPr>
            </a:lvl6pPr>
            <a:lvl7pPr marR="0" lvl="6" algn="ctr" rtl="0">
              <a:lnSpc>
                <a:spcPct val="100000"/>
              </a:lnSpc>
              <a:spcBef>
                <a:spcPts val="0"/>
              </a:spcBef>
              <a:spcAft>
                <a:spcPts val="0"/>
              </a:spcAft>
              <a:buClr>
                <a:srgbClr val="000000"/>
              </a:buClr>
              <a:buSzPts val="1400"/>
              <a:buFont typeface="Arial"/>
              <a:buNone/>
              <a:defRPr sz="8800" b="1" i="1" u="none" strike="noStrike" cap="none">
                <a:solidFill>
                  <a:srgbClr val="FFFFFF"/>
                </a:solidFill>
                <a:latin typeface="Trebuchet MS"/>
                <a:ea typeface="Trebuchet MS"/>
                <a:cs typeface="Trebuchet MS"/>
                <a:sym typeface="Trebuchet MS"/>
              </a:defRPr>
            </a:lvl7pPr>
            <a:lvl8pPr marR="0" lvl="7" algn="ctr" rtl="0">
              <a:lnSpc>
                <a:spcPct val="100000"/>
              </a:lnSpc>
              <a:spcBef>
                <a:spcPts val="0"/>
              </a:spcBef>
              <a:spcAft>
                <a:spcPts val="0"/>
              </a:spcAft>
              <a:buClr>
                <a:srgbClr val="000000"/>
              </a:buClr>
              <a:buSzPts val="1400"/>
              <a:buFont typeface="Arial"/>
              <a:buNone/>
              <a:defRPr sz="8800" b="1" i="1" u="none" strike="noStrike" cap="none">
                <a:solidFill>
                  <a:srgbClr val="FFFFFF"/>
                </a:solidFill>
                <a:latin typeface="Trebuchet MS"/>
                <a:ea typeface="Trebuchet MS"/>
                <a:cs typeface="Trebuchet MS"/>
                <a:sym typeface="Trebuchet MS"/>
              </a:defRPr>
            </a:lvl8pPr>
            <a:lvl9pPr marR="0" lvl="8" algn="ctr" rtl="0">
              <a:lnSpc>
                <a:spcPct val="100000"/>
              </a:lnSpc>
              <a:spcBef>
                <a:spcPts val="0"/>
              </a:spcBef>
              <a:spcAft>
                <a:spcPts val="0"/>
              </a:spcAft>
              <a:buClr>
                <a:srgbClr val="000000"/>
              </a:buClr>
              <a:buSzPts val="1400"/>
              <a:buFont typeface="Arial"/>
              <a:buNone/>
              <a:defRPr sz="8800" b="1" i="1" u="none" strike="noStrike" cap="none">
                <a:solidFill>
                  <a:srgbClr val="FFFFFF"/>
                </a:solidFill>
                <a:latin typeface="Trebuchet MS"/>
                <a:ea typeface="Trebuchet MS"/>
                <a:cs typeface="Trebuchet MS"/>
                <a:sym typeface="Trebuchet MS"/>
              </a:defRPr>
            </a:lvl9pPr>
          </a:lstStyle>
          <a:p>
            <a:r>
              <a:rPr lang="en-US" dirty="0"/>
              <a:t>WHAT TYPES OF HOUSING CAN MEET AFFORDABILITY NEEDS?</a:t>
            </a:r>
          </a:p>
        </p:txBody>
      </p:sp>
      <p:sp>
        <p:nvSpPr>
          <p:cNvPr id="5" name="Google Shape;145;p7">
            <a:extLst>
              <a:ext uri="{FF2B5EF4-FFF2-40B4-BE49-F238E27FC236}">
                <a16:creationId xmlns:a16="http://schemas.microsoft.com/office/drawing/2014/main" id="{B91022AF-7AB1-B90E-7540-8E98F98C0D0F}"/>
              </a:ext>
            </a:extLst>
          </p:cNvPr>
          <p:cNvSpPr/>
          <p:nvPr/>
        </p:nvSpPr>
        <p:spPr>
          <a:xfrm>
            <a:off x="365410" y="2958713"/>
            <a:ext cx="2971800" cy="5035694"/>
          </a:xfrm>
          <a:prstGeom prst="rect">
            <a:avLst/>
          </a:prstGeom>
          <a:noFill/>
          <a:ln w="104775" cap="flat" cmpd="sng">
            <a:solidFill>
              <a:srgbClr val="EA5E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560">
              <a:solidFill>
                <a:srgbClr val="FFFFFF"/>
              </a:solidFill>
              <a:latin typeface="Public Sans"/>
              <a:ea typeface="Public Sans"/>
              <a:cs typeface="Public Sans"/>
              <a:sym typeface="Public Sans Medium"/>
            </a:endParaRPr>
          </a:p>
        </p:txBody>
      </p:sp>
      <p:sp>
        <p:nvSpPr>
          <p:cNvPr id="6" name="Google Shape;146;p7">
            <a:extLst>
              <a:ext uri="{FF2B5EF4-FFF2-40B4-BE49-F238E27FC236}">
                <a16:creationId xmlns:a16="http://schemas.microsoft.com/office/drawing/2014/main" id="{B192196B-C376-37FF-302B-6D94B85AB8B8}"/>
              </a:ext>
            </a:extLst>
          </p:cNvPr>
          <p:cNvSpPr/>
          <p:nvPr/>
        </p:nvSpPr>
        <p:spPr>
          <a:xfrm>
            <a:off x="617808" y="2286966"/>
            <a:ext cx="2574950" cy="1220452"/>
          </a:xfrm>
          <a:prstGeom prst="parallelogram">
            <a:avLst>
              <a:gd name="adj" fmla="val 25000"/>
            </a:avLst>
          </a:prstGeom>
          <a:solidFill>
            <a:srgbClr val="13943F"/>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560">
              <a:solidFill>
                <a:srgbClr val="FFFFFF"/>
              </a:solidFill>
              <a:latin typeface="Public Sans"/>
              <a:ea typeface="Public Sans"/>
              <a:cs typeface="Public Sans"/>
              <a:sym typeface="Public Sans Medium"/>
            </a:endParaRPr>
          </a:p>
        </p:txBody>
      </p:sp>
      <p:sp>
        <p:nvSpPr>
          <p:cNvPr id="7" name="Google Shape;147;p7">
            <a:extLst>
              <a:ext uri="{FF2B5EF4-FFF2-40B4-BE49-F238E27FC236}">
                <a16:creationId xmlns:a16="http://schemas.microsoft.com/office/drawing/2014/main" id="{0EC2BFDA-3103-E9F4-64F2-6102234499EB}"/>
              </a:ext>
            </a:extLst>
          </p:cNvPr>
          <p:cNvSpPr txBox="1"/>
          <p:nvPr/>
        </p:nvSpPr>
        <p:spPr>
          <a:xfrm>
            <a:off x="572796" y="4014352"/>
            <a:ext cx="2574951" cy="2215991"/>
          </a:xfrm>
          <a:prstGeom prst="rect">
            <a:avLst/>
          </a:prstGeom>
          <a:noFill/>
          <a:ln>
            <a:noFill/>
          </a:ln>
        </p:spPr>
        <p:txBody>
          <a:bodyPr spcFirstLastPara="1" wrap="square" lIns="0" tIns="0" rIns="0" bIns="0" anchor="t" anchorCtr="0">
            <a:spAutoFit/>
          </a:bodyPr>
          <a:lstStyle/>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For- Sale</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Rental</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Lease-to-own</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Co-housing </a:t>
            </a:r>
            <a:endParaRPr dirty="0">
              <a:solidFill>
                <a:srgbClr val="53585F"/>
              </a:solidFill>
            </a:endParaRPr>
          </a:p>
        </p:txBody>
      </p:sp>
      <p:sp>
        <p:nvSpPr>
          <p:cNvPr id="8" name="Google Shape;148;p7">
            <a:extLst>
              <a:ext uri="{FF2B5EF4-FFF2-40B4-BE49-F238E27FC236}">
                <a16:creationId xmlns:a16="http://schemas.microsoft.com/office/drawing/2014/main" id="{DFBE92B5-0FA5-AEF8-56F5-6DF41E8B7E83}"/>
              </a:ext>
            </a:extLst>
          </p:cNvPr>
          <p:cNvSpPr txBox="1"/>
          <p:nvPr/>
        </p:nvSpPr>
        <p:spPr>
          <a:xfrm>
            <a:off x="450324" y="2700215"/>
            <a:ext cx="2754018" cy="39395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560" b="1" dirty="0">
                <a:solidFill>
                  <a:schemeClr val="bg1"/>
                </a:solidFill>
                <a:latin typeface="Trebuchet MS"/>
                <a:ea typeface="Trebuchet MS"/>
                <a:cs typeface="Trebuchet MS"/>
                <a:sym typeface="Trebuchet MS"/>
              </a:rPr>
              <a:t>TENURE</a:t>
            </a:r>
            <a:endParaRPr dirty="0">
              <a:solidFill>
                <a:schemeClr val="bg1"/>
              </a:solidFill>
            </a:endParaRPr>
          </a:p>
        </p:txBody>
      </p:sp>
      <p:sp>
        <p:nvSpPr>
          <p:cNvPr id="9" name="Google Shape;149;p7">
            <a:extLst>
              <a:ext uri="{FF2B5EF4-FFF2-40B4-BE49-F238E27FC236}">
                <a16:creationId xmlns:a16="http://schemas.microsoft.com/office/drawing/2014/main" id="{ADD27704-31B2-924A-273E-4E2929011838}"/>
              </a:ext>
            </a:extLst>
          </p:cNvPr>
          <p:cNvSpPr/>
          <p:nvPr/>
        </p:nvSpPr>
        <p:spPr>
          <a:xfrm>
            <a:off x="3753170" y="2958713"/>
            <a:ext cx="2971800" cy="5035694"/>
          </a:xfrm>
          <a:prstGeom prst="rect">
            <a:avLst/>
          </a:prstGeom>
          <a:noFill/>
          <a:ln w="104775" cap="flat" cmpd="sng">
            <a:solidFill>
              <a:srgbClr val="EA5E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560">
              <a:solidFill>
                <a:srgbClr val="FFFFFF"/>
              </a:solidFill>
              <a:latin typeface="Public Sans"/>
              <a:ea typeface="Public Sans"/>
              <a:cs typeface="Public Sans"/>
              <a:sym typeface="Public Sans Medium"/>
            </a:endParaRPr>
          </a:p>
        </p:txBody>
      </p:sp>
      <p:sp>
        <p:nvSpPr>
          <p:cNvPr id="10" name="Google Shape;150;p7">
            <a:extLst>
              <a:ext uri="{FF2B5EF4-FFF2-40B4-BE49-F238E27FC236}">
                <a16:creationId xmlns:a16="http://schemas.microsoft.com/office/drawing/2014/main" id="{5B0269A0-C23C-A3E9-43CE-FE155559542A}"/>
              </a:ext>
            </a:extLst>
          </p:cNvPr>
          <p:cNvSpPr/>
          <p:nvPr/>
        </p:nvSpPr>
        <p:spPr>
          <a:xfrm>
            <a:off x="4036889" y="2286000"/>
            <a:ext cx="2574950" cy="1220452"/>
          </a:xfrm>
          <a:prstGeom prst="parallelogram">
            <a:avLst>
              <a:gd name="adj" fmla="val 25000"/>
            </a:avLst>
          </a:prstGeom>
          <a:solidFill>
            <a:srgbClr val="13943F"/>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560">
              <a:solidFill>
                <a:srgbClr val="FFFFFF"/>
              </a:solidFill>
              <a:latin typeface="Public Sans"/>
              <a:ea typeface="Public Sans"/>
              <a:cs typeface="Public Sans"/>
              <a:sym typeface="Public Sans Medium"/>
            </a:endParaRPr>
          </a:p>
        </p:txBody>
      </p:sp>
      <p:sp>
        <p:nvSpPr>
          <p:cNvPr id="11" name="Google Shape;151;p7">
            <a:extLst>
              <a:ext uri="{FF2B5EF4-FFF2-40B4-BE49-F238E27FC236}">
                <a16:creationId xmlns:a16="http://schemas.microsoft.com/office/drawing/2014/main" id="{1AF15954-C348-F77A-D1D7-954733B9FB4E}"/>
              </a:ext>
            </a:extLst>
          </p:cNvPr>
          <p:cNvSpPr txBox="1"/>
          <p:nvPr/>
        </p:nvSpPr>
        <p:spPr>
          <a:xfrm>
            <a:off x="3876343" y="3908103"/>
            <a:ext cx="2769362" cy="3323987"/>
          </a:xfrm>
          <a:prstGeom prst="rect">
            <a:avLst/>
          </a:prstGeom>
          <a:noFill/>
          <a:ln>
            <a:noFill/>
          </a:ln>
        </p:spPr>
        <p:txBody>
          <a:bodyPr spcFirstLastPara="1" wrap="square" lIns="0" tIns="0" rIns="0" bIns="0" anchor="t" anchorCtr="0">
            <a:spAutoFit/>
          </a:bodyPr>
          <a:lstStyle/>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New construction</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Redevelopment</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Rehabilitation</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Adaptive reuse</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Accessory dwelling units</a:t>
            </a:r>
            <a:endParaRPr dirty="0">
              <a:solidFill>
                <a:srgbClr val="53585F"/>
              </a:solidFill>
            </a:endParaRPr>
          </a:p>
        </p:txBody>
      </p:sp>
      <p:sp>
        <p:nvSpPr>
          <p:cNvPr id="12" name="Google Shape;152;p7">
            <a:extLst>
              <a:ext uri="{FF2B5EF4-FFF2-40B4-BE49-F238E27FC236}">
                <a16:creationId xmlns:a16="http://schemas.microsoft.com/office/drawing/2014/main" id="{12C8973F-13C6-52DF-3FFD-20C5CD97E53F}"/>
              </a:ext>
            </a:extLst>
          </p:cNvPr>
          <p:cNvSpPr txBox="1"/>
          <p:nvPr/>
        </p:nvSpPr>
        <p:spPr>
          <a:xfrm>
            <a:off x="3817934" y="2450770"/>
            <a:ext cx="2974761" cy="7879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560" b="1" dirty="0">
                <a:solidFill>
                  <a:schemeClr val="bg1"/>
                </a:solidFill>
                <a:latin typeface="Trebuchet MS"/>
                <a:ea typeface="Trebuchet MS"/>
                <a:cs typeface="Trebuchet MS"/>
                <a:sym typeface="Trebuchet MS"/>
              </a:rPr>
              <a:t>EXISTING</a:t>
            </a:r>
            <a:endParaRPr dirty="0">
              <a:solidFill>
                <a:schemeClr val="bg1"/>
              </a:solidFill>
            </a:endParaRPr>
          </a:p>
          <a:p>
            <a:pPr marL="0" marR="0" lvl="0" indent="0" algn="ctr" rtl="0">
              <a:spcBef>
                <a:spcPts val="0"/>
              </a:spcBef>
              <a:spcAft>
                <a:spcPts val="0"/>
              </a:spcAft>
              <a:buNone/>
            </a:pPr>
            <a:r>
              <a:rPr lang="en-US" sz="2560" b="1" dirty="0">
                <a:solidFill>
                  <a:schemeClr val="bg1"/>
                </a:solidFill>
                <a:latin typeface="Trebuchet MS"/>
                <a:ea typeface="Trebuchet MS"/>
                <a:cs typeface="Trebuchet MS"/>
                <a:sym typeface="Trebuchet MS"/>
              </a:rPr>
              <a:t>SITE USE</a:t>
            </a:r>
            <a:endParaRPr dirty="0">
              <a:solidFill>
                <a:schemeClr val="bg1"/>
              </a:solidFill>
            </a:endParaRPr>
          </a:p>
        </p:txBody>
      </p:sp>
      <p:sp>
        <p:nvSpPr>
          <p:cNvPr id="13" name="Google Shape;153;p7">
            <a:extLst>
              <a:ext uri="{FF2B5EF4-FFF2-40B4-BE49-F238E27FC236}">
                <a16:creationId xmlns:a16="http://schemas.microsoft.com/office/drawing/2014/main" id="{A3A13A1B-7ACA-27D9-0291-840ED4CCF245}"/>
              </a:ext>
            </a:extLst>
          </p:cNvPr>
          <p:cNvSpPr/>
          <p:nvPr/>
        </p:nvSpPr>
        <p:spPr>
          <a:xfrm>
            <a:off x="7119028" y="2973773"/>
            <a:ext cx="2971800" cy="5035694"/>
          </a:xfrm>
          <a:prstGeom prst="rect">
            <a:avLst/>
          </a:prstGeom>
          <a:noFill/>
          <a:ln w="104775" cap="flat" cmpd="sng">
            <a:solidFill>
              <a:srgbClr val="EA5E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560">
              <a:solidFill>
                <a:srgbClr val="FFFFFF"/>
              </a:solidFill>
              <a:latin typeface="Public Sans"/>
              <a:ea typeface="Public Sans"/>
              <a:cs typeface="Public Sans"/>
              <a:sym typeface="Public Sans Medium"/>
            </a:endParaRPr>
          </a:p>
        </p:txBody>
      </p:sp>
      <p:sp>
        <p:nvSpPr>
          <p:cNvPr id="14" name="Google Shape;154;p7">
            <a:extLst>
              <a:ext uri="{FF2B5EF4-FFF2-40B4-BE49-F238E27FC236}">
                <a16:creationId xmlns:a16="http://schemas.microsoft.com/office/drawing/2014/main" id="{FDE41656-827C-A3C2-424A-22B5F896C292}"/>
              </a:ext>
            </a:extLst>
          </p:cNvPr>
          <p:cNvSpPr/>
          <p:nvPr/>
        </p:nvSpPr>
        <p:spPr>
          <a:xfrm>
            <a:off x="7504741" y="2286000"/>
            <a:ext cx="2574950" cy="1220452"/>
          </a:xfrm>
          <a:prstGeom prst="parallelogram">
            <a:avLst>
              <a:gd name="adj" fmla="val 25000"/>
            </a:avLst>
          </a:prstGeom>
          <a:solidFill>
            <a:srgbClr val="13943F"/>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560">
              <a:solidFill>
                <a:srgbClr val="FFFFFF"/>
              </a:solidFill>
              <a:latin typeface="Public Sans"/>
              <a:ea typeface="Public Sans"/>
              <a:cs typeface="Public Sans"/>
              <a:sym typeface="Public Sans Medium"/>
            </a:endParaRPr>
          </a:p>
        </p:txBody>
      </p:sp>
      <p:sp>
        <p:nvSpPr>
          <p:cNvPr id="15" name="Google Shape;155;p7">
            <a:extLst>
              <a:ext uri="{FF2B5EF4-FFF2-40B4-BE49-F238E27FC236}">
                <a16:creationId xmlns:a16="http://schemas.microsoft.com/office/drawing/2014/main" id="{7B5912FB-ADBD-27D1-09C9-70645A171297}"/>
              </a:ext>
            </a:extLst>
          </p:cNvPr>
          <p:cNvSpPr txBox="1"/>
          <p:nvPr/>
        </p:nvSpPr>
        <p:spPr>
          <a:xfrm>
            <a:off x="7296527" y="3907689"/>
            <a:ext cx="2679242" cy="3877056"/>
          </a:xfrm>
          <a:prstGeom prst="rect">
            <a:avLst/>
          </a:prstGeom>
          <a:noFill/>
          <a:ln>
            <a:noFill/>
          </a:ln>
        </p:spPr>
        <p:txBody>
          <a:bodyPr spcFirstLastPara="1" wrap="square" lIns="0" tIns="0" rIns="0" bIns="0" anchor="t" anchorCtr="0">
            <a:spAutoFit/>
          </a:bodyPr>
          <a:lstStyle/>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Single-family</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Multi-family</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Cottage Cluster</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Small Homes</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Manufactured</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Rehab</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Co-housing</a:t>
            </a:r>
            <a:endParaRPr dirty="0">
              <a:solidFill>
                <a:srgbClr val="53585F"/>
              </a:solidFill>
            </a:endParaRPr>
          </a:p>
        </p:txBody>
      </p:sp>
      <p:sp>
        <p:nvSpPr>
          <p:cNvPr id="16" name="Google Shape;156;p7">
            <a:extLst>
              <a:ext uri="{FF2B5EF4-FFF2-40B4-BE49-F238E27FC236}">
                <a16:creationId xmlns:a16="http://schemas.microsoft.com/office/drawing/2014/main" id="{1E13686B-6E9F-0D43-CEE3-9D73DD33EDAE}"/>
              </a:ext>
            </a:extLst>
          </p:cNvPr>
          <p:cNvSpPr txBox="1"/>
          <p:nvPr/>
        </p:nvSpPr>
        <p:spPr>
          <a:xfrm>
            <a:off x="7721600" y="2476039"/>
            <a:ext cx="2191343" cy="7879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560" b="1" dirty="0">
                <a:solidFill>
                  <a:schemeClr val="bg1"/>
                </a:solidFill>
                <a:latin typeface="Trebuchet MS"/>
                <a:ea typeface="Trebuchet MS"/>
                <a:cs typeface="Trebuchet MS"/>
                <a:sym typeface="Trebuchet MS"/>
              </a:rPr>
              <a:t>STRUCTURE TYPE</a:t>
            </a:r>
            <a:endParaRPr dirty="0">
              <a:solidFill>
                <a:schemeClr val="bg1"/>
              </a:solidFill>
            </a:endParaRPr>
          </a:p>
        </p:txBody>
      </p:sp>
      <p:sp>
        <p:nvSpPr>
          <p:cNvPr id="17" name="Google Shape;157;p7">
            <a:extLst>
              <a:ext uri="{FF2B5EF4-FFF2-40B4-BE49-F238E27FC236}">
                <a16:creationId xmlns:a16="http://schemas.microsoft.com/office/drawing/2014/main" id="{60C854AF-6AD0-8B3D-FBD8-6FDDEBE88BA3}"/>
              </a:ext>
            </a:extLst>
          </p:cNvPr>
          <p:cNvSpPr/>
          <p:nvPr/>
        </p:nvSpPr>
        <p:spPr>
          <a:xfrm>
            <a:off x="10509988" y="2958713"/>
            <a:ext cx="2971800" cy="5035694"/>
          </a:xfrm>
          <a:prstGeom prst="rect">
            <a:avLst/>
          </a:prstGeom>
          <a:noFill/>
          <a:ln w="104775" cap="flat" cmpd="sng">
            <a:solidFill>
              <a:srgbClr val="EA5E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60">
                <a:solidFill>
                  <a:srgbClr val="FFFFFF"/>
                </a:solidFill>
                <a:latin typeface="Public Sans"/>
                <a:ea typeface="Public Sans"/>
                <a:cs typeface="Public Sans"/>
                <a:sym typeface="Public Sans Medium"/>
              </a:rPr>
              <a:t>v</a:t>
            </a:r>
            <a:endParaRPr/>
          </a:p>
        </p:txBody>
      </p:sp>
      <p:sp>
        <p:nvSpPr>
          <p:cNvPr id="18" name="Google Shape;158;p7">
            <a:extLst>
              <a:ext uri="{FF2B5EF4-FFF2-40B4-BE49-F238E27FC236}">
                <a16:creationId xmlns:a16="http://schemas.microsoft.com/office/drawing/2014/main" id="{C5926315-7A52-08A8-C6D5-1AA49970622C}"/>
              </a:ext>
            </a:extLst>
          </p:cNvPr>
          <p:cNvSpPr/>
          <p:nvPr/>
        </p:nvSpPr>
        <p:spPr>
          <a:xfrm>
            <a:off x="10715924" y="2286000"/>
            <a:ext cx="2574950" cy="1220452"/>
          </a:xfrm>
          <a:prstGeom prst="parallelogram">
            <a:avLst>
              <a:gd name="adj" fmla="val 25000"/>
            </a:avLst>
          </a:prstGeom>
          <a:solidFill>
            <a:srgbClr val="13943F"/>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560">
              <a:solidFill>
                <a:srgbClr val="FFFFFF"/>
              </a:solidFill>
              <a:latin typeface="Public Sans"/>
              <a:ea typeface="Public Sans"/>
              <a:cs typeface="Public Sans"/>
              <a:sym typeface="Public Sans Medium"/>
            </a:endParaRPr>
          </a:p>
        </p:txBody>
      </p:sp>
      <p:sp>
        <p:nvSpPr>
          <p:cNvPr id="19" name="Google Shape;159;p7">
            <a:extLst>
              <a:ext uri="{FF2B5EF4-FFF2-40B4-BE49-F238E27FC236}">
                <a16:creationId xmlns:a16="http://schemas.microsoft.com/office/drawing/2014/main" id="{F32777CE-73DD-1A43-8A74-4635A17FC309}"/>
              </a:ext>
            </a:extLst>
          </p:cNvPr>
          <p:cNvSpPr txBox="1"/>
          <p:nvPr/>
        </p:nvSpPr>
        <p:spPr>
          <a:xfrm>
            <a:off x="10674371" y="3907689"/>
            <a:ext cx="2658056" cy="2215991"/>
          </a:xfrm>
          <a:prstGeom prst="rect">
            <a:avLst/>
          </a:prstGeom>
          <a:noFill/>
          <a:ln>
            <a:noFill/>
          </a:ln>
        </p:spPr>
        <p:txBody>
          <a:bodyPr spcFirstLastPara="1" wrap="square" lIns="0" tIns="0" rIns="0" bIns="0" anchor="t" anchorCtr="0">
            <a:spAutoFit/>
          </a:bodyPr>
          <a:lstStyle/>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Single-use residential only</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Mixed-use buildings</a:t>
            </a:r>
            <a:endParaRPr dirty="0">
              <a:solidFill>
                <a:srgbClr val="53585F"/>
              </a:solidFill>
            </a:endParaRPr>
          </a:p>
        </p:txBody>
      </p:sp>
      <p:sp>
        <p:nvSpPr>
          <p:cNvPr id="20" name="Google Shape;160;p7">
            <a:extLst>
              <a:ext uri="{FF2B5EF4-FFF2-40B4-BE49-F238E27FC236}">
                <a16:creationId xmlns:a16="http://schemas.microsoft.com/office/drawing/2014/main" id="{AB9AEDD2-9C8E-EF02-3E16-68EDFB977DAA}"/>
              </a:ext>
            </a:extLst>
          </p:cNvPr>
          <p:cNvSpPr txBox="1"/>
          <p:nvPr/>
        </p:nvSpPr>
        <p:spPr>
          <a:xfrm>
            <a:off x="11182615" y="2456791"/>
            <a:ext cx="1690901" cy="7879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560" b="1" dirty="0">
                <a:solidFill>
                  <a:schemeClr val="bg1"/>
                </a:solidFill>
                <a:latin typeface="Trebuchet MS"/>
                <a:ea typeface="Trebuchet MS"/>
                <a:cs typeface="Trebuchet MS"/>
                <a:sym typeface="Trebuchet MS"/>
              </a:rPr>
              <a:t>BUILDING</a:t>
            </a:r>
            <a:endParaRPr dirty="0">
              <a:solidFill>
                <a:schemeClr val="bg1"/>
              </a:solidFill>
            </a:endParaRPr>
          </a:p>
          <a:p>
            <a:pPr marL="0" marR="0" lvl="0" indent="0" algn="ctr" rtl="0">
              <a:spcBef>
                <a:spcPts val="0"/>
              </a:spcBef>
              <a:spcAft>
                <a:spcPts val="0"/>
              </a:spcAft>
              <a:buNone/>
            </a:pPr>
            <a:r>
              <a:rPr lang="en-US" sz="2560" b="1" dirty="0">
                <a:solidFill>
                  <a:schemeClr val="bg1"/>
                </a:solidFill>
                <a:latin typeface="Trebuchet MS"/>
                <a:ea typeface="Trebuchet MS"/>
                <a:cs typeface="Trebuchet MS"/>
                <a:sym typeface="Trebuchet MS"/>
              </a:rPr>
              <a:t>USE</a:t>
            </a:r>
            <a:endParaRPr dirty="0">
              <a:solidFill>
                <a:schemeClr val="bg1"/>
              </a:solidFill>
            </a:endParaRPr>
          </a:p>
        </p:txBody>
      </p:sp>
      <p:sp>
        <p:nvSpPr>
          <p:cNvPr id="21" name="Google Shape;161;p7">
            <a:extLst>
              <a:ext uri="{FF2B5EF4-FFF2-40B4-BE49-F238E27FC236}">
                <a16:creationId xmlns:a16="http://schemas.microsoft.com/office/drawing/2014/main" id="{051E9F7D-B8EF-3F79-E119-74B6ABB64BB8}"/>
              </a:ext>
            </a:extLst>
          </p:cNvPr>
          <p:cNvSpPr/>
          <p:nvPr/>
        </p:nvSpPr>
        <p:spPr>
          <a:xfrm>
            <a:off x="13875807" y="2948006"/>
            <a:ext cx="3063240" cy="5035694"/>
          </a:xfrm>
          <a:prstGeom prst="rect">
            <a:avLst/>
          </a:prstGeom>
          <a:noFill/>
          <a:ln w="104775" cap="flat" cmpd="sng">
            <a:solidFill>
              <a:srgbClr val="EA5E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560">
              <a:solidFill>
                <a:srgbClr val="FFFFFF"/>
              </a:solidFill>
              <a:latin typeface="Public Sans"/>
              <a:ea typeface="Public Sans"/>
              <a:cs typeface="Public Sans"/>
              <a:sym typeface="Public Sans Medium"/>
            </a:endParaRPr>
          </a:p>
        </p:txBody>
      </p:sp>
      <p:sp>
        <p:nvSpPr>
          <p:cNvPr id="22" name="Google Shape;162;p7">
            <a:extLst>
              <a:ext uri="{FF2B5EF4-FFF2-40B4-BE49-F238E27FC236}">
                <a16:creationId xmlns:a16="http://schemas.microsoft.com/office/drawing/2014/main" id="{F38BFF41-9BA8-92E8-D948-32FE97EA99C2}"/>
              </a:ext>
            </a:extLst>
          </p:cNvPr>
          <p:cNvSpPr/>
          <p:nvPr/>
        </p:nvSpPr>
        <p:spPr>
          <a:xfrm>
            <a:off x="13985561" y="2336799"/>
            <a:ext cx="2574950" cy="1220452"/>
          </a:xfrm>
          <a:prstGeom prst="parallelogram">
            <a:avLst>
              <a:gd name="adj" fmla="val 25000"/>
            </a:avLst>
          </a:prstGeom>
          <a:solidFill>
            <a:srgbClr val="13943F"/>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560">
              <a:solidFill>
                <a:srgbClr val="FFFFFF"/>
              </a:solidFill>
              <a:latin typeface="Public Sans"/>
              <a:ea typeface="Public Sans"/>
              <a:cs typeface="Public Sans"/>
              <a:sym typeface="Public Sans Medium"/>
            </a:endParaRPr>
          </a:p>
        </p:txBody>
      </p:sp>
      <p:sp>
        <p:nvSpPr>
          <p:cNvPr id="23" name="Google Shape;163;p7">
            <a:extLst>
              <a:ext uri="{FF2B5EF4-FFF2-40B4-BE49-F238E27FC236}">
                <a16:creationId xmlns:a16="http://schemas.microsoft.com/office/drawing/2014/main" id="{5AA867C5-32BE-90C7-58DC-6A9B85F5E55C}"/>
              </a:ext>
            </a:extLst>
          </p:cNvPr>
          <p:cNvSpPr txBox="1"/>
          <p:nvPr/>
        </p:nvSpPr>
        <p:spPr>
          <a:xfrm>
            <a:off x="13890957" y="2751023"/>
            <a:ext cx="2837038" cy="39395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560" b="1" dirty="0">
                <a:solidFill>
                  <a:schemeClr val="bg1"/>
                </a:solidFill>
                <a:latin typeface="Trebuchet MS"/>
                <a:ea typeface="Trebuchet MS"/>
                <a:cs typeface="Trebuchet MS"/>
                <a:sym typeface="Trebuchet MS"/>
              </a:rPr>
              <a:t>SUBSIDY</a:t>
            </a:r>
            <a:endParaRPr dirty="0">
              <a:solidFill>
                <a:schemeClr val="bg1"/>
              </a:solidFill>
            </a:endParaRPr>
          </a:p>
        </p:txBody>
      </p:sp>
      <p:sp>
        <p:nvSpPr>
          <p:cNvPr id="24" name="Google Shape;164;p7">
            <a:extLst>
              <a:ext uri="{FF2B5EF4-FFF2-40B4-BE49-F238E27FC236}">
                <a16:creationId xmlns:a16="http://schemas.microsoft.com/office/drawing/2014/main" id="{94626F1A-0423-D471-8194-359CEE2C5428}"/>
              </a:ext>
            </a:extLst>
          </p:cNvPr>
          <p:cNvSpPr txBox="1"/>
          <p:nvPr/>
        </p:nvSpPr>
        <p:spPr>
          <a:xfrm>
            <a:off x="14058735" y="3958488"/>
            <a:ext cx="2765116" cy="1107996"/>
          </a:xfrm>
          <a:prstGeom prst="rect">
            <a:avLst/>
          </a:prstGeom>
          <a:noFill/>
          <a:ln>
            <a:noFill/>
          </a:ln>
        </p:spPr>
        <p:txBody>
          <a:bodyPr spcFirstLastPara="1" wrap="square" lIns="0" tIns="0" rIns="0" bIns="0" anchor="t" anchorCtr="0">
            <a:spAutoFit/>
          </a:bodyPr>
          <a:lstStyle/>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Subsidized</a:t>
            </a:r>
            <a:endParaRPr dirty="0">
              <a:solidFill>
                <a:srgbClr val="53585F"/>
              </a:solidFill>
            </a:endParaRPr>
          </a:p>
          <a:p>
            <a:pPr marL="342900" marR="0" lvl="0" indent="-342900" rtl="0">
              <a:lnSpc>
                <a:spcPct val="150000"/>
              </a:lnSpc>
              <a:spcBef>
                <a:spcPts val="0"/>
              </a:spcBef>
              <a:spcAft>
                <a:spcPts val="0"/>
              </a:spcAft>
              <a:buFont typeface="Arial" panose="020B0604020202020204" pitchFamily="34" charset="0"/>
              <a:buChar char="•"/>
            </a:pPr>
            <a:r>
              <a:rPr lang="en-US" sz="2400" dirty="0">
                <a:solidFill>
                  <a:srgbClr val="53585F"/>
                </a:solidFill>
                <a:latin typeface="Trebuchet MS"/>
                <a:ea typeface="Trebuchet MS"/>
                <a:cs typeface="Trebuchet MS"/>
                <a:sym typeface="Trebuchet MS"/>
              </a:rPr>
              <a:t>Unsubsidized</a:t>
            </a:r>
            <a:endParaRPr dirty="0">
              <a:solidFill>
                <a:srgbClr val="53585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47734"/>
    </mc:Choice>
    <mc:Fallback xmlns="">
      <p:transition spd="slow" advTm="4773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5"/>
          <p:cNvSpPr txBox="1">
            <a:spLocks noGrp="1"/>
          </p:cNvSpPr>
          <p:nvPr>
            <p:ph type="title"/>
          </p:nvPr>
        </p:nvSpPr>
        <p:spPr>
          <a:xfrm>
            <a:off x="0" y="548640"/>
            <a:ext cx="17326024" cy="169164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t>Affordable Housing  </a:t>
            </a:r>
            <a:br>
              <a:rPr lang="en-US" b="1" dirty="0"/>
            </a:br>
            <a:r>
              <a:rPr lang="en-US" b="1" dirty="0"/>
              <a:t>Can Take Many Shapes and Sizes</a:t>
            </a:r>
          </a:p>
        </p:txBody>
      </p:sp>
      <p:pic>
        <p:nvPicPr>
          <p:cNvPr id="5" name="Google Shape;123;p3">
            <a:extLst>
              <a:ext uri="{FF2B5EF4-FFF2-40B4-BE49-F238E27FC236}">
                <a16:creationId xmlns:a16="http://schemas.microsoft.com/office/drawing/2014/main" id="{054A5379-9C43-3E82-119A-58F1392B680B}"/>
              </a:ext>
            </a:extLst>
          </p:cNvPr>
          <p:cNvPicPr preferRelativeResize="0"/>
          <p:nvPr/>
        </p:nvPicPr>
        <p:blipFill rotWithShape="1">
          <a:blip r:embed="rId3"/>
          <a:srcRect l="885" r="885" b="537"/>
          <a:stretch/>
        </p:blipFill>
        <p:spPr>
          <a:xfrm>
            <a:off x="0" y="2899484"/>
            <a:ext cx="6504684" cy="6009603"/>
          </a:xfrm>
          <a:prstGeom prst="rect">
            <a:avLst/>
          </a:prstGeom>
          <a:noFill/>
          <a:ln>
            <a:noFill/>
          </a:ln>
        </p:spPr>
      </p:pic>
      <p:pic>
        <p:nvPicPr>
          <p:cNvPr id="6" name="Google Shape;124;p3">
            <a:extLst>
              <a:ext uri="{FF2B5EF4-FFF2-40B4-BE49-F238E27FC236}">
                <a16:creationId xmlns:a16="http://schemas.microsoft.com/office/drawing/2014/main" id="{89AA0BEE-FD6C-692D-C78E-E6D096F54147}"/>
              </a:ext>
            </a:extLst>
          </p:cNvPr>
          <p:cNvPicPr preferRelativeResize="0"/>
          <p:nvPr/>
        </p:nvPicPr>
        <p:blipFill rotWithShape="1">
          <a:blip r:embed="rId4"/>
          <a:srcRect l="38571" t="78" r="10155" b="-78"/>
          <a:stretch/>
        </p:blipFill>
        <p:spPr>
          <a:xfrm>
            <a:off x="6653475" y="2876818"/>
            <a:ext cx="4033314" cy="6042049"/>
          </a:xfrm>
          <a:prstGeom prst="rect">
            <a:avLst/>
          </a:prstGeom>
          <a:noFill/>
          <a:ln>
            <a:noFill/>
          </a:ln>
        </p:spPr>
      </p:pic>
      <p:pic>
        <p:nvPicPr>
          <p:cNvPr id="7" name="Google Shape;125;p3">
            <a:extLst>
              <a:ext uri="{FF2B5EF4-FFF2-40B4-BE49-F238E27FC236}">
                <a16:creationId xmlns:a16="http://schemas.microsoft.com/office/drawing/2014/main" id="{B818D62F-ECF5-E129-6A19-E0113B984A07}"/>
              </a:ext>
            </a:extLst>
          </p:cNvPr>
          <p:cNvPicPr preferRelativeResize="0"/>
          <p:nvPr/>
        </p:nvPicPr>
        <p:blipFill rotWithShape="1">
          <a:blip r:embed="rId5"/>
          <a:srcRect l="3120" t="-78" r="26000" b="78"/>
          <a:stretch/>
        </p:blipFill>
        <p:spPr>
          <a:xfrm>
            <a:off x="10835580" y="2867038"/>
            <a:ext cx="6504685" cy="60420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1945"/>
    </mc:Choice>
    <mc:Fallback xmlns="">
      <p:transition spd="slow" advTm="1194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6"/>
          <p:cNvSpPr txBox="1">
            <a:spLocks noGrp="1"/>
          </p:cNvSpPr>
          <p:nvPr>
            <p:ph type="title"/>
          </p:nvPr>
        </p:nvSpPr>
        <p:spPr>
          <a:xfrm>
            <a:off x="868680" y="530352"/>
            <a:ext cx="14618470" cy="134529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MULTIFAMILY HOUSING</a:t>
            </a:r>
            <a:endParaRPr dirty="0"/>
          </a:p>
        </p:txBody>
      </p:sp>
      <p:pic>
        <p:nvPicPr>
          <p:cNvPr id="233" name="Google Shape;233;p16" descr="A picture containing sky, road, outdoor, way&#10;&#10;Description automatically generated"/>
          <p:cNvPicPr preferRelativeResize="0"/>
          <p:nvPr/>
        </p:nvPicPr>
        <p:blipFill rotWithShape="1">
          <a:blip r:embed="rId3">
            <a:alphaModFix/>
          </a:blip>
          <a:srcRect t="15569" r="648" b="21444"/>
          <a:stretch/>
        </p:blipFill>
        <p:spPr>
          <a:xfrm>
            <a:off x="9042399" y="1600201"/>
            <a:ext cx="7772399" cy="3249016"/>
          </a:xfrm>
          <a:prstGeom prst="rect">
            <a:avLst/>
          </a:prstGeom>
          <a:noFill/>
          <a:ln>
            <a:noFill/>
          </a:ln>
        </p:spPr>
      </p:pic>
      <p:sp>
        <p:nvSpPr>
          <p:cNvPr id="234" name="Google Shape;234;p16"/>
          <p:cNvSpPr txBox="1"/>
          <p:nvPr/>
        </p:nvSpPr>
        <p:spPr>
          <a:xfrm>
            <a:off x="867861" y="1600200"/>
            <a:ext cx="7430003" cy="706515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110000"/>
              </a:lnSpc>
              <a:spcBef>
                <a:spcPts val="0"/>
              </a:spcBef>
              <a:spcAft>
                <a:spcPts val="0"/>
              </a:spcAft>
              <a:buClr>
                <a:srgbClr val="C12032"/>
              </a:buClr>
              <a:buSzPct val="100000"/>
              <a:buFont typeface="Arial" panose="020B0604020202020204" pitchFamily="34" charset="0"/>
              <a:buChar char="•"/>
            </a:pPr>
            <a:r>
              <a:rPr lang="en-US" sz="2400" dirty="0">
                <a:solidFill>
                  <a:srgbClr val="53585F"/>
                </a:solidFill>
                <a:latin typeface="Trebuchet MS"/>
                <a:ea typeface="Trebuchet MS"/>
                <a:cs typeface="Trebuchet MS"/>
                <a:sym typeface="Trebuchet MS"/>
              </a:rPr>
              <a:t>Multiple housing units within the same building and lot. </a:t>
            </a:r>
            <a:endParaRPr lang="en-US" sz="2400" dirty="0">
              <a:solidFill>
                <a:srgbClr val="53585F"/>
              </a:solidFill>
              <a:latin typeface="Trebuchet MS"/>
              <a:ea typeface="Trebuchet MS"/>
              <a:cs typeface="Trebuchet MS"/>
            </a:endParaRPr>
          </a:p>
          <a:p>
            <a:pPr marL="457200" marR="0" lvl="0" indent="-457200" algn="l" rtl="0">
              <a:lnSpc>
                <a:spcPct val="110000"/>
              </a:lnSpc>
              <a:spcBef>
                <a:spcPts val="2400"/>
              </a:spcBef>
              <a:spcAft>
                <a:spcPts val="0"/>
              </a:spcAft>
              <a:buClr>
                <a:srgbClr val="C12032"/>
              </a:buClr>
              <a:buSzPct val="100000"/>
              <a:buFont typeface="Arial" panose="020B0604020202020204" pitchFamily="34" charset="0"/>
              <a:buChar char="•"/>
            </a:pPr>
            <a:r>
              <a:rPr lang="en-US" sz="2400" dirty="0">
                <a:solidFill>
                  <a:srgbClr val="53585F"/>
                </a:solidFill>
                <a:latin typeface="Trebuchet MS"/>
                <a:ea typeface="Trebuchet MS"/>
                <a:cs typeface="Trebuchet MS"/>
                <a:sym typeface="Trebuchet MS"/>
              </a:rPr>
              <a:t>Renter-occupied (apartments) or owner-occupied (condominiums) and can range from small (two- to four-unit buildings) to large (50 or more units). </a:t>
            </a:r>
            <a:endParaRPr sz="2400" dirty="0">
              <a:solidFill>
                <a:srgbClr val="53585F"/>
              </a:solidFill>
              <a:latin typeface="Trebuchet MS"/>
              <a:ea typeface="Trebuchet MS"/>
              <a:cs typeface="Trebuchet MS"/>
            </a:endParaRPr>
          </a:p>
          <a:p>
            <a:pPr marL="457200" marR="0" lvl="0" indent="-457200" algn="l" rtl="0">
              <a:lnSpc>
                <a:spcPct val="110000"/>
              </a:lnSpc>
              <a:spcBef>
                <a:spcPts val="2400"/>
              </a:spcBef>
              <a:spcAft>
                <a:spcPts val="0"/>
              </a:spcAft>
              <a:buClr>
                <a:srgbClr val="C12032"/>
              </a:buClr>
              <a:buSzPct val="100000"/>
              <a:buFont typeface="Arial" panose="020B0604020202020204" pitchFamily="34" charset="0"/>
              <a:buChar char="•"/>
            </a:pPr>
            <a:r>
              <a:rPr lang="en-US" sz="2400" dirty="0">
                <a:solidFill>
                  <a:srgbClr val="53585F"/>
                </a:solidFill>
                <a:latin typeface="Trebuchet MS"/>
                <a:ea typeface="Trebuchet MS"/>
                <a:cs typeface="Trebuchet MS"/>
                <a:sym typeface="Trebuchet MS"/>
              </a:rPr>
              <a:t>Multifamily buildings create more housing units on a single site and typically result in greater density and most likely result in lower price points/more affordable units, particularly in areas with high land costs, compared to single family construction.</a:t>
            </a:r>
            <a:endParaRPr sz="2400" dirty="0">
              <a:solidFill>
                <a:srgbClr val="53585F"/>
              </a:solidFill>
              <a:latin typeface="Trebuchet MS"/>
              <a:ea typeface="Trebuchet MS"/>
              <a:cs typeface="Trebuchet MS"/>
            </a:endParaRPr>
          </a:p>
          <a:p>
            <a:pPr marL="457200" marR="0" lvl="0" indent="-457200" algn="l" rtl="0">
              <a:lnSpc>
                <a:spcPct val="110000"/>
              </a:lnSpc>
              <a:spcBef>
                <a:spcPts val="2400"/>
              </a:spcBef>
              <a:spcAft>
                <a:spcPts val="0"/>
              </a:spcAft>
              <a:buClr>
                <a:srgbClr val="C12032"/>
              </a:buClr>
              <a:buSzPct val="100000"/>
              <a:buFont typeface="Arial" panose="020B0604020202020204" pitchFamily="34" charset="0"/>
              <a:buChar char="•"/>
            </a:pPr>
            <a:r>
              <a:rPr lang="en-US" sz="2400" dirty="0">
                <a:solidFill>
                  <a:srgbClr val="53585F"/>
                </a:solidFill>
                <a:latin typeface="Trebuchet MS"/>
                <a:ea typeface="Trebuchet MS"/>
                <a:cs typeface="Trebuchet MS"/>
                <a:sym typeface="Trebuchet MS"/>
              </a:rPr>
              <a:t>Communities may differ in their need for housing with more or less numbers of bedrooms to better align with the demographics in the market.</a:t>
            </a:r>
            <a:endParaRPr sz="2400" dirty="0">
              <a:solidFill>
                <a:srgbClr val="53585F"/>
              </a:solidFill>
              <a:latin typeface="Trebuchet MS"/>
              <a:ea typeface="Trebuchet MS"/>
              <a:cs typeface="Trebuchet MS"/>
              <a:sym typeface="Trebuchet MS"/>
            </a:endParaRPr>
          </a:p>
        </p:txBody>
      </p:sp>
      <p:pic>
        <p:nvPicPr>
          <p:cNvPr id="235" name="Google Shape;235;p16" descr="A picture containing text, road, outdoor, building&#10;&#10;Description automatically generated"/>
          <p:cNvPicPr preferRelativeResize="0"/>
          <p:nvPr/>
        </p:nvPicPr>
        <p:blipFill rotWithShape="1">
          <a:blip r:embed="rId4">
            <a:alphaModFix/>
          </a:blip>
          <a:srcRect t="12408" r="1923" b="15448"/>
          <a:stretch/>
        </p:blipFill>
        <p:spPr>
          <a:xfrm>
            <a:off x="9042399" y="5278516"/>
            <a:ext cx="7772399" cy="32490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0978"/>
    </mc:Choice>
    <mc:Fallback xmlns="">
      <p:transition spd="slow" advTm="5097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7"/>
          <p:cNvSpPr txBox="1">
            <a:spLocks noGrp="1"/>
          </p:cNvSpPr>
          <p:nvPr>
            <p:ph type="title"/>
          </p:nvPr>
        </p:nvSpPr>
        <p:spPr>
          <a:xfrm>
            <a:off x="868680" y="530352"/>
            <a:ext cx="14618470" cy="134529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DU/TRI/QUAD PLEX</a:t>
            </a:r>
            <a:endParaRPr/>
          </a:p>
        </p:txBody>
      </p:sp>
      <p:pic>
        <p:nvPicPr>
          <p:cNvPr id="241" name="Google Shape;241;p17"/>
          <p:cNvPicPr preferRelativeResize="0">
            <a:picLocks noGrp="1"/>
          </p:cNvPicPr>
          <p:nvPr>
            <p:ph type="body" idx="1"/>
          </p:nvPr>
        </p:nvPicPr>
        <p:blipFill rotWithShape="1">
          <a:blip r:embed="rId3">
            <a:alphaModFix/>
          </a:blip>
          <a:srcRect t="22250" r="383" b="22250"/>
          <a:stretch/>
        </p:blipFill>
        <p:spPr>
          <a:xfrm>
            <a:off x="9042399" y="1600199"/>
            <a:ext cx="7772398" cy="3249016"/>
          </a:xfrm>
          <a:prstGeom prst="rect">
            <a:avLst/>
          </a:prstGeom>
          <a:noFill/>
          <a:ln>
            <a:noFill/>
          </a:ln>
        </p:spPr>
      </p:pic>
      <p:sp>
        <p:nvSpPr>
          <p:cNvPr id="243" name="Google Shape;243;p17"/>
          <p:cNvSpPr txBox="1"/>
          <p:nvPr/>
        </p:nvSpPr>
        <p:spPr>
          <a:xfrm>
            <a:off x="867861" y="1600199"/>
            <a:ext cx="7802270" cy="6663267"/>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C12032"/>
              </a:buClr>
              <a:buSzPts val="2600"/>
              <a:buFont typeface="Arial" panose="020B0604020202020204" pitchFamily="34" charset="0"/>
              <a:buChar char="•"/>
            </a:pPr>
            <a:r>
              <a:rPr lang="en-US" sz="2800" dirty="0">
                <a:solidFill>
                  <a:srgbClr val="53585F"/>
                </a:solidFill>
                <a:latin typeface="Trebuchet MS"/>
                <a:ea typeface="Trebuchet MS"/>
                <a:cs typeface="Trebuchet MS"/>
                <a:sym typeface="Trebuchet MS"/>
              </a:rPr>
              <a:t>Two, three, or four housing units within the same building with shared interior walls that can be renter or owner-occupied. </a:t>
            </a:r>
            <a:endParaRPr sz="2800" dirty="0">
              <a:solidFill>
                <a:srgbClr val="53585F"/>
              </a:solidFill>
              <a:latin typeface="Trebuchet MS"/>
              <a:ea typeface="Trebuchet MS"/>
              <a:cs typeface="Trebuchet MS"/>
              <a:sym typeface="Trebuchet MS"/>
            </a:endParaRPr>
          </a:p>
          <a:p>
            <a:pPr marL="457200" marR="0" lvl="0" indent="-457200" algn="l" rtl="0">
              <a:spcBef>
                <a:spcPts val="2400"/>
              </a:spcBef>
              <a:spcAft>
                <a:spcPts val="0"/>
              </a:spcAft>
              <a:buClr>
                <a:srgbClr val="C12032"/>
              </a:buClr>
              <a:buSzPts val="2600"/>
              <a:buFont typeface="Arial" panose="020B0604020202020204" pitchFamily="34" charset="0"/>
              <a:buChar char="•"/>
            </a:pPr>
            <a:r>
              <a:rPr lang="en-US" sz="2800" dirty="0">
                <a:solidFill>
                  <a:srgbClr val="53585F"/>
                </a:solidFill>
                <a:latin typeface="Trebuchet MS"/>
                <a:ea typeface="Trebuchet MS"/>
                <a:cs typeface="Trebuchet MS"/>
                <a:sym typeface="Trebuchet MS"/>
              </a:rPr>
              <a:t>Similar to multifamily buildings, these housing tryps create more housing units on a single site and typically result in greater density compared to single family construction.</a:t>
            </a:r>
            <a:endParaRPr sz="2800" dirty="0">
              <a:solidFill>
                <a:srgbClr val="53585F"/>
              </a:solidFill>
              <a:latin typeface="Trebuchet MS"/>
              <a:ea typeface="Trebuchet MS"/>
              <a:cs typeface="Trebuchet MS"/>
              <a:sym typeface="Trebuchet MS"/>
            </a:endParaRPr>
          </a:p>
          <a:p>
            <a:pPr marL="457200" marR="0" lvl="0" indent="-457200" algn="l" rtl="0">
              <a:spcBef>
                <a:spcPts val="2400"/>
              </a:spcBef>
              <a:spcAft>
                <a:spcPts val="0"/>
              </a:spcAft>
              <a:buClr>
                <a:srgbClr val="C12032"/>
              </a:buClr>
              <a:buSzPts val="2600"/>
              <a:buFont typeface="Arial" panose="020B0604020202020204" pitchFamily="34" charset="0"/>
              <a:buChar char="•"/>
            </a:pPr>
            <a:r>
              <a:rPr lang="en-US" sz="2800" dirty="0">
                <a:solidFill>
                  <a:srgbClr val="53585F"/>
                </a:solidFill>
                <a:latin typeface="Trebuchet MS"/>
                <a:ea typeface="Trebuchet MS"/>
                <a:cs typeface="Trebuchet MS"/>
                <a:sym typeface="Trebuchet MS"/>
              </a:rPr>
              <a:t>For the purpose of financing and in some cases building codes, these are treated more similarly to single family homes vs. multifamily buildings.</a:t>
            </a:r>
            <a:endParaRPr sz="2800" dirty="0">
              <a:solidFill>
                <a:srgbClr val="53585F"/>
              </a:solidFill>
              <a:latin typeface="Trebuchet MS"/>
              <a:ea typeface="Trebuchet MS"/>
              <a:cs typeface="Trebuchet MS"/>
              <a:sym typeface="Trebuchet MS"/>
            </a:endParaRPr>
          </a:p>
          <a:p>
            <a:pPr marL="622300" marR="0" lvl="0" indent="-457200" algn="l" rtl="0">
              <a:spcBef>
                <a:spcPts val="2400"/>
              </a:spcBef>
              <a:spcAft>
                <a:spcPts val="0"/>
              </a:spcAft>
              <a:buClr>
                <a:srgbClr val="C12032"/>
              </a:buClr>
              <a:buSzPts val="2600"/>
              <a:buFont typeface="Arial" panose="020B0604020202020204" pitchFamily="34" charset="0"/>
              <a:buChar char="•"/>
            </a:pPr>
            <a:endParaRPr sz="2800" dirty="0">
              <a:solidFill>
                <a:srgbClr val="53585F"/>
              </a:solidFill>
              <a:latin typeface="Trebuchet MS"/>
              <a:ea typeface="Trebuchet MS"/>
              <a:cs typeface="Trebuchet MS"/>
              <a:sym typeface="Trebuchet MS"/>
            </a:endParaRPr>
          </a:p>
          <a:p>
            <a:pPr marL="495300" marR="0" lvl="0" indent="-342900" algn="l" rtl="0">
              <a:spcBef>
                <a:spcPts val="2400"/>
              </a:spcBef>
              <a:spcAft>
                <a:spcPts val="0"/>
              </a:spcAft>
              <a:buClr>
                <a:srgbClr val="C12032"/>
              </a:buClr>
              <a:buSzPts val="2400"/>
              <a:buFont typeface="Arial" panose="020B0604020202020204" pitchFamily="34" charset="0"/>
              <a:buChar char="•"/>
            </a:pPr>
            <a:endParaRPr sz="2800" dirty="0">
              <a:solidFill>
                <a:srgbClr val="53585F"/>
              </a:solidFill>
              <a:latin typeface="Trebuchet MS"/>
              <a:ea typeface="Trebuchet MS"/>
              <a:cs typeface="Trebuchet MS"/>
              <a:sym typeface="Trebuchet MS"/>
            </a:endParaRPr>
          </a:p>
        </p:txBody>
      </p:sp>
      <p:pic>
        <p:nvPicPr>
          <p:cNvPr id="244" name="Google Shape;244;p17" descr="A picture containing sky, outdoor, house, grass&#10;&#10;Description automatically generated"/>
          <p:cNvPicPr preferRelativeResize="0"/>
          <p:nvPr/>
        </p:nvPicPr>
        <p:blipFill rotWithShape="1">
          <a:blip r:embed="rId4">
            <a:alphaModFix/>
          </a:blip>
          <a:srcRect t="18316" r="383" b="26161"/>
          <a:stretch/>
        </p:blipFill>
        <p:spPr>
          <a:xfrm>
            <a:off x="9042398" y="5278517"/>
            <a:ext cx="7772399" cy="32490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4159"/>
    </mc:Choice>
    <mc:Fallback xmlns="">
      <p:transition spd="slow" advTm="2415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8"/>
          <p:cNvSpPr txBox="1">
            <a:spLocks noGrp="1"/>
          </p:cNvSpPr>
          <p:nvPr>
            <p:ph type="title"/>
          </p:nvPr>
        </p:nvSpPr>
        <p:spPr>
          <a:xfrm>
            <a:off x="868680" y="530352"/>
            <a:ext cx="14618470" cy="134529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GARDEN COURTS/ CLUSTER HOMES</a:t>
            </a:r>
            <a:endParaRPr dirty="0"/>
          </a:p>
        </p:txBody>
      </p:sp>
      <p:pic>
        <p:nvPicPr>
          <p:cNvPr id="251" name="Google Shape;251;p18" descr="A picture containing grass, outdoor, sky, tree&#10;&#10;Description automatically generated"/>
          <p:cNvPicPr preferRelativeResize="0"/>
          <p:nvPr/>
        </p:nvPicPr>
        <p:blipFill rotWithShape="1">
          <a:blip r:embed="rId3">
            <a:alphaModFix/>
          </a:blip>
          <a:srcRect l="1" t="24949" r="-1" b="19143"/>
          <a:stretch/>
        </p:blipFill>
        <p:spPr>
          <a:xfrm>
            <a:off x="9042397" y="5278517"/>
            <a:ext cx="7772397" cy="3249016"/>
          </a:xfrm>
          <a:prstGeom prst="rect">
            <a:avLst/>
          </a:prstGeom>
          <a:noFill/>
          <a:ln>
            <a:noFill/>
          </a:ln>
        </p:spPr>
      </p:pic>
      <p:sp>
        <p:nvSpPr>
          <p:cNvPr id="252" name="Google Shape;252;p18"/>
          <p:cNvSpPr txBox="1"/>
          <p:nvPr/>
        </p:nvSpPr>
        <p:spPr>
          <a:xfrm>
            <a:off x="867861" y="1600200"/>
            <a:ext cx="7649071" cy="6781800"/>
          </a:xfrm>
          <a:prstGeom prst="rect">
            <a:avLst/>
          </a:prstGeom>
          <a:noFill/>
          <a:ln>
            <a:noFill/>
          </a:ln>
        </p:spPr>
        <p:txBody>
          <a:bodyPr spcFirstLastPara="1" wrap="square" lIns="91425" tIns="45700" rIns="91425" bIns="45700" anchor="t" anchorCtr="0">
            <a:noAutofit/>
          </a:bodyPr>
          <a:lstStyle/>
          <a:p>
            <a:pPr marL="571500" marR="0" lvl="0" indent="-571500" algn="l" rtl="0">
              <a:spcBef>
                <a:spcPts val="0"/>
              </a:spcBef>
              <a:spcAft>
                <a:spcPts val="0"/>
              </a:spcAft>
              <a:buClr>
                <a:srgbClr val="C12032"/>
              </a:buClr>
              <a:buSzPct val="100000"/>
              <a:buFont typeface="Arial" panose="020B0604020202020204" pitchFamily="34" charset="0"/>
              <a:buChar char="•"/>
            </a:pPr>
            <a:r>
              <a:rPr lang="en-US" sz="2800" dirty="0">
                <a:solidFill>
                  <a:srgbClr val="53585F"/>
                </a:solidFill>
                <a:latin typeface="Trebuchet MS"/>
                <a:ea typeface="Trebuchet MS"/>
                <a:cs typeface="Trebuchet MS"/>
                <a:sym typeface="Trebuchet MS"/>
              </a:rPr>
              <a:t>Typically, these consist of four or more units arranged with front doors facing a common green space with a rear alley for garage access.</a:t>
            </a:r>
            <a:endParaRPr lang="en-US" sz="2800" dirty="0">
              <a:latin typeface="Trebuchet MS"/>
            </a:endParaRPr>
          </a:p>
          <a:p>
            <a:pPr marL="571500" marR="0" lvl="0" indent="-571500" algn="l" rtl="0">
              <a:spcBef>
                <a:spcPts val="2400"/>
              </a:spcBef>
              <a:spcAft>
                <a:spcPts val="0"/>
              </a:spcAft>
              <a:buClr>
                <a:srgbClr val="C12032"/>
              </a:buClr>
              <a:buSzPct val="100000"/>
              <a:buFont typeface="Arial" panose="020B0604020202020204" pitchFamily="34" charset="0"/>
              <a:buChar char="•"/>
            </a:pPr>
            <a:r>
              <a:rPr lang="en-US" sz="2800" dirty="0">
                <a:solidFill>
                  <a:srgbClr val="53585F"/>
                </a:solidFill>
                <a:latin typeface="Trebuchet MS"/>
                <a:ea typeface="Trebuchet MS"/>
                <a:cs typeface="Trebuchet MS"/>
                <a:sym typeface="Trebuchet MS"/>
              </a:rPr>
              <a:t>These housing types create more housing units per acre and typically result in greater density compared to single family construction.</a:t>
            </a:r>
            <a:endParaRPr sz="2800" dirty="0">
              <a:solidFill>
                <a:srgbClr val="53585F"/>
              </a:solidFill>
              <a:latin typeface="Trebuchet MS"/>
              <a:ea typeface="Trebuchet MS"/>
              <a:cs typeface="Trebuchet MS"/>
              <a:sym typeface="Trebuchet MS"/>
            </a:endParaRPr>
          </a:p>
          <a:p>
            <a:pPr marL="571500" marR="0" lvl="0" indent="-419100" algn="l" rtl="0">
              <a:spcBef>
                <a:spcPts val="2400"/>
              </a:spcBef>
              <a:spcAft>
                <a:spcPts val="0"/>
              </a:spcAft>
              <a:buClr>
                <a:srgbClr val="C12032"/>
              </a:buClr>
              <a:buSzPct val="100000"/>
              <a:buFont typeface="Arial" panose="020B0604020202020204" pitchFamily="34" charset="0"/>
              <a:buChar char="•"/>
            </a:pPr>
            <a:endParaRPr sz="2400" dirty="0">
              <a:solidFill>
                <a:srgbClr val="53585F"/>
              </a:solidFill>
              <a:latin typeface="Trebuchet MS"/>
              <a:ea typeface="Trebuchet MS"/>
              <a:cs typeface="Trebuchet MS"/>
              <a:sym typeface="Trebuchet MS"/>
            </a:endParaRPr>
          </a:p>
        </p:txBody>
      </p:sp>
      <p:pic>
        <p:nvPicPr>
          <p:cNvPr id="253" name="Google Shape;253;p18" descr="A row of houses&#10;&#10;Description automatically generated with medium confidence"/>
          <p:cNvPicPr preferRelativeResize="0"/>
          <p:nvPr/>
        </p:nvPicPr>
        <p:blipFill rotWithShape="1">
          <a:blip r:embed="rId4">
            <a:alphaModFix/>
          </a:blip>
          <a:srcRect t="13196" b="31068"/>
          <a:stretch/>
        </p:blipFill>
        <p:spPr>
          <a:xfrm>
            <a:off x="9042397" y="1600199"/>
            <a:ext cx="7772397" cy="32490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3820"/>
    </mc:Choice>
    <mc:Fallback xmlns="">
      <p:transition spd="slow" advTm="2382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9"/>
          <p:cNvSpPr txBox="1">
            <a:spLocks noGrp="1"/>
          </p:cNvSpPr>
          <p:nvPr>
            <p:ph type="title"/>
          </p:nvPr>
        </p:nvSpPr>
        <p:spPr>
          <a:xfrm>
            <a:off x="868680" y="530352"/>
            <a:ext cx="16817825" cy="1295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REHABILITATION AND PRESERVATION</a:t>
            </a:r>
            <a:endParaRPr dirty="0"/>
          </a:p>
        </p:txBody>
      </p:sp>
      <p:sp>
        <p:nvSpPr>
          <p:cNvPr id="259" name="Google Shape;259;p19"/>
          <p:cNvSpPr txBox="1">
            <a:spLocks noGrp="1"/>
          </p:cNvSpPr>
          <p:nvPr>
            <p:ph type="body" idx="1"/>
          </p:nvPr>
        </p:nvSpPr>
        <p:spPr>
          <a:xfrm>
            <a:off x="867861" y="1600200"/>
            <a:ext cx="7816689" cy="6950973"/>
          </a:xfrm>
          <a:prstGeom prst="rect">
            <a:avLst/>
          </a:prstGeom>
          <a:noFill/>
          <a:ln>
            <a:noFill/>
          </a:ln>
        </p:spPr>
        <p:txBody>
          <a:bodyPr spcFirstLastPara="1" wrap="square" lIns="91425" tIns="45700" rIns="91425" bIns="45700" anchor="t" anchorCtr="0">
            <a:normAutofit fontScale="77500" lnSpcReduction="20000"/>
          </a:bodyPr>
          <a:lstStyle/>
          <a:p>
            <a:pPr marL="571500" lvl="0" indent="-571500" algn="l" rtl="0">
              <a:lnSpc>
                <a:spcPct val="130000"/>
              </a:lnSpc>
              <a:spcBef>
                <a:spcPts val="0"/>
              </a:spcBef>
              <a:spcAft>
                <a:spcPts val="0"/>
              </a:spcAft>
              <a:buClr>
                <a:srgbClr val="C12032"/>
              </a:buClr>
              <a:buSzPts val="2600"/>
              <a:buFont typeface="Arial" panose="020B0604020202020204" pitchFamily="34" charset="0"/>
              <a:buChar char="•"/>
            </a:pPr>
            <a:r>
              <a:rPr lang="en-US" sz="2800" b="1" i="0" dirty="0"/>
              <a:t>Preservation</a:t>
            </a:r>
            <a:r>
              <a:rPr lang="en-US" sz="2800" b="1" dirty="0"/>
              <a:t> or Rehabilitation</a:t>
            </a:r>
            <a:r>
              <a:rPr lang="en-US" sz="2800" b="0" i="0" dirty="0"/>
              <a:t> of existing affordable housing </a:t>
            </a:r>
            <a:r>
              <a:rPr lang="en-US" sz="2800" dirty="0"/>
              <a:t>stock that improves and maintains existing housing that might otherwise become uninhabitable or pose health and safety risks. An example would be purchasing and improving an aging apartment complex to enable it to continue to operate with affordable rents. This eliminates the cost to develop the building from the ground up as infrastructure is already in place and the entitlement process is typically already complete. </a:t>
            </a:r>
            <a:r>
              <a:rPr lang="en-US" sz="2800" u="sng" dirty="0"/>
              <a:t>It also helps current tenants remain in their community and home.</a:t>
            </a:r>
            <a:endParaRPr sz="2800" u="sng" dirty="0"/>
          </a:p>
          <a:p>
            <a:pPr marL="571500" lvl="0" indent="-571500" algn="l" rtl="0">
              <a:lnSpc>
                <a:spcPct val="130000"/>
              </a:lnSpc>
              <a:spcBef>
                <a:spcPts val="5600"/>
              </a:spcBef>
              <a:spcAft>
                <a:spcPts val="0"/>
              </a:spcAft>
              <a:buClr>
                <a:srgbClr val="C12032"/>
              </a:buClr>
              <a:buSzPts val="2600"/>
              <a:buFont typeface="Arial" panose="020B0604020202020204" pitchFamily="34" charset="0"/>
              <a:buChar char="•"/>
            </a:pPr>
            <a:r>
              <a:rPr lang="en-US" sz="2800" b="1" dirty="0"/>
              <a:t>Adaptive reuse:</a:t>
            </a:r>
            <a:r>
              <a:rPr lang="en-US" sz="2800" dirty="0"/>
              <a:t> while preservation is often less expensive than building new, adapting and rehabilitating existing buildings can still be a costly endeavor.</a:t>
            </a:r>
            <a:endParaRPr sz="2800" dirty="0"/>
          </a:p>
        </p:txBody>
      </p:sp>
      <p:pic>
        <p:nvPicPr>
          <p:cNvPr id="260" name="Google Shape;260;p19" descr="A picture containing sky, outdoor, road, flower&#10;&#10;Description automatically generated"/>
          <p:cNvPicPr preferRelativeResize="0"/>
          <p:nvPr/>
        </p:nvPicPr>
        <p:blipFill rotWithShape="1">
          <a:blip r:embed="rId3">
            <a:alphaModFix/>
          </a:blip>
          <a:srcRect t="12816" b="31218"/>
          <a:stretch/>
        </p:blipFill>
        <p:spPr>
          <a:xfrm>
            <a:off x="9042397" y="1600199"/>
            <a:ext cx="7772396" cy="3249016"/>
          </a:xfrm>
          <a:prstGeom prst="rect">
            <a:avLst/>
          </a:prstGeom>
          <a:noFill/>
          <a:ln>
            <a:noFill/>
          </a:ln>
        </p:spPr>
      </p:pic>
      <p:pic>
        <p:nvPicPr>
          <p:cNvPr id="261" name="Google Shape;261;p19" descr="A picture containing road, sky, outdoor, street&#10;&#10;Description automatically generated"/>
          <p:cNvPicPr preferRelativeResize="0"/>
          <p:nvPr/>
        </p:nvPicPr>
        <p:blipFill rotWithShape="1">
          <a:blip r:embed="rId4">
            <a:alphaModFix/>
          </a:blip>
          <a:srcRect t="25429" b="18653"/>
          <a:stretch/>
        </p:blipFill>
        <p:spPr>
          <a:xfrm>
            <a:off x="9042397" y="5278517"/>
            <a:ext cx="7772396" cy="32490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46055"/>
    </mc:Choice>
    <mc:Fallback xmlns="">
      <p:transition spd="slow" advTm="4605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
          <p:cNvSpPr txBox="1">
            <a:spLocks noGrp="1"/>
          </p:cNvSpPr>
          <p:nvPr>
            <p:ph type="title"/>
          </p:nvPr>
        </p:nvSpPr>
        <p:spPr>
          <a:xfrm>
            <a:off x="868680" y="530352"/>
            <a:ext cx="14630847" cy="9039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GOAL OF THE TRAINING</a:t>
            </a:r>
            <a:endParaRPr dirty="0"/>
          </a:p>
        </p:txBody>
      </p:sp>
      <p:sp>
        <p:nvSpPr>
          <p:cNvPr id="114" name="Google Shape;114;p2"/>
          <p:cNvSpPr/>
          <p:nvPr/>
        </p:nvSpPr>
        <p:spPr>
          <a:xfrm>
            <a:off x="867861" y="1501476"/>
            <a:ext cx="15151072" cy="4670724"/>
          </a:xfrm>
          <a:prstGeom prst="rect">
            <a:avLst/>
          </a:prstGeom>
          <a:noFill/>
          <a:ln>
            <a:noFill/>
          </a:ln>
        </p:spPr>
        <p:txBody>
          <a:bodyPr spcFirstLastPara="1" wrap="square" lIns="91425" tIns="45700" rIns="91425" bIns="45700" anchor="t" anchorCtr="0">
            <a:noAutofit/>
          </a:bodyPr>
          <a:lstStyle/>
          <a:p>
            <a:pPr marR="0" lvl="1" indent="0" algn="l" rtl="0">
              <a:spcBef>
                <a:spcPts val="0"/>
              </a:spcBef>
              <a:spcAft>
                <a:spcPts val="0"/>
              </a:spcAft>
              <a:buNone/>
            </a:pPr>
            <a:r>
              <a:rPr lang="en-US" sz="3200" b="0" i="0" u="none" strike="noStrike" cap="none" dirty="0">
                <a:solidFill>
                  <a:schemeClr val="lt2"/>
                </a:solidFill>
                <a:latin typeface="Trebuchet MS"/>
                <a:ea typeface="Trebuchet MS"/>
                <a:cs typeface="Trebuchet MS"/>
                <a:sym typeface="Trebuchet MS"/>
              </a:rPr>
              <a:t>The purpose of this training is to introduce the development process, key participants throughout development, important development types, and how you, as Local Elected Officials, can support development of affordable housing in your communities.</a:t>
            </a:r>
            <a:endParaRPr sz="3200" dirty="0"/>
          </a:p>
        </p:txBody>
      </p:sp>
      <p:pic>
        <p:nvPicPr>
          <p:cNvPr id="2" name="Google Shape;112;p2" descr="A picture containing text, clipart, vector graphics&#10;&#10;Description automatically generated">
            <a:extLst>
              <a:ext uri="{FF2B5EF4-FFF2-40B4-BE49-F238E27FC236}">
                <a16:creationId xmlns:a16="http://schemas.microsoft.com/office/drawing/2014/main" id="{41AA1154-92B2-9BC2-F9ED-1377F524F3D8}"/>
              </a:ext>
            </a:extLst>
          </p:cNvPr>
          <p:cNvPicPr preferRelativeResize="0"/>
          <p:nvPr/>
        </p:nvPicPr>
        <p:blipFill rotWithShape="1">
          <a:blip r:embed="rId3">
            <a:alphaModFix/>
          </a:blip>
          <a:srcRect/>
          <a:stretch/>
        </p:blipFill>
        <p:spPr>
          <a:xfrm>
            <a:off x="6088452" y="4876800"/>
            <a:ext cx="4594598" cy="1939636"/>
          </a:xfrm>
          <a:prstGeom prst="rect">
            <a:avLst/>
          </a:prstGeom>
          <a:noFill/>
          <a:ln>
            <a:noFill/>
          </a:ln>
        </p:spPr>
      </p:pic>
      <p:pic>
        <p:nvPicPr>
          <p:cNvPr id="3" name="Google Shape;113;p2" descr="Logo, company name&#10;&#10;Description automatically generated">
            <a:extLst>
              <a:ext uri="{FF2B5EF4-FFF2-40B4-BE49-F238E27FC236}">
                <a16:creationId xmlns:a16="http://schemas.microsoft.com/office/drawing/2014/main" id="{EE9B33CD-B808-B0A3-55CC-E30715F23145}"/>
              </a:ext>
            </a:extLst>
          </p:cNvPr>
          <p:cNvPicPr preferRelativeResize="0"/>
          <p:nvPr/>
        </p:nvPicPr>
        <p:blipFill rotWithShape="1">
          <a:blip r:embed="rId4">
            <a:alphaModFix/>
          </a:blip>
          <a:srcRect l="5501" t="35223" r="8020" b="34433"/>
          <a:stretch/>
        </p:blipFill>
        <p:spPr>
          <a:xfrm>
            <a:off x="669131" y="5019775"/>
            <a:ext cx="4777605" cy="1676400"/>
          </a:xfrm>
          <a:prstGeom prst="rect">
            <a:avLst/>
          </a:prstGeom>
          <a:noFill/>
          <a:ln>
            <a:noFill/>
          </a:ln>
        </p:spPr>
      </p:pic>
      <p:pic>
        <p:nvPicPr>
          <p:cNvPr id="4" name="Picture 3" descr="Logo&#10;&#10;Description automatically generated">
            <a:extLst>
              <a:ext uri="{FF2B5EF4-FFF2-40B4-BE49-F238E27FC236}">
                <a16:creationId xmlns:a16="http://schemas.microsoft.com/office/drawing/2014/main" id="{DE73CD69-770C-94D5-039E-267201B33EFE}"/>
              </a:ext>
            </a:extLst>
          </p:cNvPr>
          <p:cNvPicPr>
            <a:picLocks noChangeAspect="1"/>
          </p:cNvPicPr>
          <p:nvPr/>
        </p:nvPicPr>
        <p:blipFill>
          <a:blip r:embed="rId5"/>
          <a:stretch>
            <a:fillRect/>
          </a:stretch>
        </p:blipFill>
        <p:spPr>
          <a:xfrm>
            <a:off x="11324766" y="5153890"/>
            <a:ext cx="5059008" cy="13854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47"/>
    </mc:Choice>
    <mc:Fallback xmlns="">
      <p:transition spd="slow" advTm="1694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0"/>
          <p:cNvSpPr txBox="1">
            <a:spLocks noGrp="1"/>
          </p:cNvSpPr>
          <p:nvPr>
            <p:ph type="title"/>
          </p:nvPr>
        </p:nvSpPr>
        <p:spPr>
          <a:xfrm>
            <a:off x="868680" y="530352"/>
            <a:ext cx="14630847" cy="1371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SMALL HOUSING TYPES</a:t>
            </a:r>
            <a:endParaRPr dirty="0"/>
          </a:p>
        </p:txBody>
      </p:sp>
      <p:sp>
        <p:nvSpPr>
          <p:cNvPr id="267" name="Google Shape;267;p20"/>
          <p:cNvSpPr txBox="1">
            <a:spLocks noGrp="1"/>
          </p:cNvSpPr>
          <p:nvPr>
            <p:ph type="body" idx="1"/>
          </p:nvPr>
        </p:nvSpPr>
        <p:spPr>
          <a:xfrm>
            <a:off x="867862" y="1600200"/>
            <a:ext cx="7752956" cy="7380376"/>
          </a:xfrm>
          <a:prstGeom prst="rect">
            <a:avLst/>
          </a:prstGeom>
          <a:noFill/>
          <a:ln>
            <a:noFill/>
          </a:ln>
        </p:spPr>
        <p:txBody>
          <a:bodyPr spcFirstLastPara="1" wrap="square" lIns="91425" tIns="45700" rIns="91425" bIns="45700" anchor="t" anchorCtr="0">
            <a:normAutofit fontScale="77500" lnSpcReduction="20000"/>
          </a:bodyPr>
          <a:lstStyle/>
          <a:p>
            <a:pPr marL="571500" lvl="0" indent="-571500" algn="l" rtl="0">
              <a:lnSpc>
                <a:spcPct val="130000"/>
              </a:lnSpc>
              <a:spcBef>
                <a:spcPts val="0"/>
              </a:spcBef>
              <a:spcAft>
                <a:spcPts val="0"/>
              </a:spcAft>
              <a:buClr>
                <a:srgbClr val="C12032"/>
              </a:buClr>
              <a:buSzPts val="2600"/>
              <a:buFont typeface="Arial" panose="020B0604020202020204" pitchFamily="34" charset="0"/>
              <a:buChar char="•"/>
            </a:pPr>
            <a:r>
              <a:rPr lang="en-US" sz="2800" b="1" dirty="0"/>
              <a:t>Tiny homes</a:t>
            </a:r>
            <a:r>
              <a:rPr lang="en-US" sz="2800" dirty="0"/>
              <a:t> are a type of single-family home that is typically less than 400 square feet that seeks to reduce construction and operating costs and environmental impacts through building a smaller structure. Tiny homes can be developed individually but are often developed in groups as a tiny home community. </a:t>
            </a:r>
            <a:endParaRPr sz="2800" dirty="0"/>
          </a:p>
          <a:p>
            <a:pPr marL="571500" lvl="0" indent="-571500" algn="l" rtl="0">
              <a:lnSpc>
                <a:spcPct val="130000"/>
              </a:lnSpc>
              <a:spcBef>
                <a:spcPts val="2400"/>
              </a:spcBef>
              <a:spcAft>
                <a:spcPts val="0"/>
              </a:spcAft>
              <a:buClr>
                <a:srgbClr val="C12032"/>
              </a:buClr>
              <a:buSzPts val="2600"/>
              <a:buFont typeface="Arial" panose="020B0604020202020204" pitchFamily="34" charset="0"/>
              <a:buChar char="•"/>
            </a:pPr>
            <a:r>
              <a:rPr lang="en-US" sz="2800" b="1" dirty="0"/>
              <a:t>Accessory Dwelling Units (ADUs) </a:t>
            </a:r>
            <a:r>
              <a:rPr lang="en-US" sz="2800" dirty="0"/>
              <a:t>can be a form of affordable housing in which a smaller, independent residential unit is developed on the same lot as an existing single-family home. Sometimes referred to as “</a:t>
            </a:r>
            <a:r>
              <a:rPr lang="en-US" sz="2800" dirty="0" err="1"/>
              <a:t>grannyflats</a:t>
            </a:r>
            <a:r>
              <a:rPr lang="en-US" sz="2800" dirty="0"/>
              <a:t>” or “accessory apartments.” The structures for ADUs can be attached, detached, or integrated into the primary building.</a:t>
            </a:r>
            <a:endParaRPr sz="2800" dirty="0"/>
          </a:p>
          <a:p>
            <a:pPr marL="571500" indent="-571500">
              <a:lnSpc>
                <a:spcPct val="130000"/>
              </a:lnSpc>
              <a:spcBef>
                <a:spcPts val="2400"/>
              </a:spcBef>
              <a:buClr>
                <a:srgbClr val="C12032"/>
              </a:buClr>
              <a:buSzPts val="2600"/>
              <a:buFont typeface="Arial" panose="020B0604020202020204" pitchFamily="34" charset="0"/>
              <a:buChar char="•"/>
            </a:pPr>
            <a:r>
              <a:rPr lang="en-US" sz="2800" b="1" dirty="0"/>
              <a:t>Small lot</a:t>
            </a:r>
            <a:r>
              <a:rPr lang="en-US" sz="2800" dirty="0"/>
              <a:t> single family or attached homes on a lot or lots that are smaller than the typical lot in a given neighborhood or jurisdiction.</a:t>
            </a:r>
            <a:endParaRPr sz="2800" dirty="0"/>
          </a:p>
        </p:txBody>
      </p:sp>
      <p:pic>
        <p:nvPicPr>
          <p:cNvPr id="270" name="Google Shape;270;p20" descr="A picture containing outdoor, building, sky, house&#10;&#10;Description automatically generated"/>
          <p:cNvPicPr preferRelativeResize="0"/>
          <p:nvPr/>
        </p:nvPicPr>
        <p:blipFill rotWithShape="1">
          <a:blip r:embed="rId3">
            <a:alphaModFix/>
          </a:blip>
          <a:srcRect l="2509" t="2035" r="2509" b="2488"/>
          <a:stretch/>
        </p:blipFill>
        <p:spPr>
          <a:xfrm>
            <a:off x="9042398" y="1608666"/>
            <a:ext cx="7772395" cy="3216808"/>
          </a:xfrm>
          <a:prstGeom prst="rect">
            <a:avLst/>
          </a:prstGeom>
          <a:noFill/>
          <a:ln>
            <a:noFill/>
          </a:ln>
        </p:spPr>
      </p:pic>
      <p:pic>
        <p:nvPicPr>
          <p:cNvPr id="4" name="Google Shape;269;p20" descr="A picture containing outdoor, sky, house, residential&#10;&#10;Description automatically generated">
            <a:extLst>
              <a:ext uri="{FF2B5EF4-FFF2-40B4-BE49-F238E27FC236}">
                <a16:creationId xmlns:a16="http://schemas.microsoft.com/office/drawing/2014/main" id="{03AAED62-F8D2-95E9-995C-3C5B0AB4FB27}"/>
              </a:ext>
            </a:extLst>
          </p:cNvPr>
          <p:cNvPicPr preferRelativeResize="0"/>
          <p:nvPr/>
        </p:nvPicPr>
        <p:blipFill rotWithShape="1">
          <a:blip r:embed="rId4">
            <a:alphaModFix/>
          </a:blip>
          <a:srcRect l="389" t="22280" r="258" b="22280"/>
          <a:stretch/>
        </p:blipFill>
        <p:spPr>
          <a:xfrm>
            <a:off x="9041737" y="5292911"/>
            <a:ext cx="7752956" cy="32168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75178"/>
    </mc:Choice>
    <mc:Fallback xmlns="">
      <p:transition spd="slow" advTm="7517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1"/>
          <p:cNvSpPr txBox="1">
            <a:spLocks noGrp="1"/>
          </p:cNvSpPr>
          <p:nvPr>
            <p:ph type="title"/>
          </p:nvPr>
        </p:nvSpPr>
        <p:spPr>
          <a:xfrm>
            <a:off x="868680" y="530352"/>
            <a:ext cx="14630847" cy="1371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COHOUSING</a:t>
            </a:r>
            <a:endParaRPr dirty="0"/>
          </a:p>
        </p:txBody>
      </p:sp>
      <p:sp>
        <p:nvSpPr>
          <p:cNvPr id="276" name="Google Shape;276;p21"/>
          <p:cNvSpPr txBox="1">
            <a:spLocks noGrp="1"/>
          </p:cNvSpPr>
          <p:nvPr>
            <p:ph type="body" idx="1"/>
          </p:nvPr>
        </p:nvSpPr>
        <p:spPr>
          <a:xfrm>
            <a:off x="592932" y="1600200"/>
            <a:ext cx="8077200" cy="6897138"/>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C12032"/>
              </a:buClr>
              <a:buSzPts val="2600"/>
              <a:buFont typeface="Arial" panose="020B0604020202020204" pitchFamily="34" charset="0"/>
              <a:buChar char="•"/>
            </a:pPr>
            <a:r>
              <a:rPr lang="en-US" sz="2800" dirty="0"/>
              <a:t>In these models, each household has their own private unit or bedrooms but shares spaces and facilities such as kitchens, dining spaces, and recreation spaces with other households. </a:t>
            </a:r>
          </a:p>
          <a:p>
            <a:pPr marL="457200" lvl="0" indent="-457200" algn="l" rtl="0">
              <a:spcBef>
                <a:spcPts val="2000"/>
              </a:spcBef>
              <a:spcAft>
                <a:spcPts val="0"/>
              </a:spcAft>
              <a:buClr>
                <a:srgbClr val="C12032"/>
              </a:buClr>
              <a:buSzPts val="2600"/>
              <a:buFont typeface="Arial" panose="020B0604020202020204" pitchFamily="34" charset="0"/>
              <a:buChar char="•"/>
            </a:pPr>
            <a:r>
              <a:rPr lang="en-US" sz="2800" dirty="0"/>
              <a:t>Especially common in housing designed to be multigenerational or for older adults, since they create communal living situations that increase the opportunities for social</a:t>
            </a:r>
            <a:r>
              <a:rPr lang="en-US" sz="2600" dirty="0"/>
              <a:t> interactions.</a:t>
            </a:r>
            <a:endParaRPr dirty="0"/>
          </a:p>
        </p:txBody>
      </p:sp>
      <p:pic>
        <p:nvPicPr>
          <p:cNvPr id="277" name="Google Shape;277;p21" descr="A picture containing building, outdoor, porch, deck&#10;&#10;Description automatically generated"/>
          <p:cNvPicPr preferRelativeResize="0"/>
          <p:nvPr/>
        </p:nvPicPr>
        <p:blipFill rotWithShape="1">
          <a:blip r:embed="rId3">
            <a:alphaModFix/>
          </a:blip>
          <a:srcRect l="1" t="26552" r="-1" b="18308"/>
          <a:stretch/>
        </p:blipFill>
        <p:spPr>
          <a:xfrm>
            <a:off x="9041737" y="1608667"/>
            <a:ext cx="7772395" cy="3216808"/>
          </a:xfrm>
          <a:prstGeom prst="rect">
            <a:avLst/>
          </a:prstGeom>
          <a:noFill/>
          <a:ln>
            <a:noFill/>
          </a:ln>
        </p:spPr>
      </p:pic>
      <p:pic>
        <p:nvPicPr>
          <p:cNvPr id="278" name="Google Shape;278;p21" descr="A picture containing outdoor, house, grass, sky&#10;&#10;Description automatically generated"/>
          <p:cNvPicPr preferRelativeResize="0"/>
          <p:nvPr/>
        </p:nvPicPr>
        <p:blipFill rotWithShape="1">
          <a:blip r:embed="rId4">
            <a:alphaModFix/>
          </a:blip>
          <a:srcRect l="1" t="8020" r="381" b="30218"/>
          <a:stretch/>
        </p:blipFill>
        <p:spPr>
          <a:xfrm>
            <a:off x="9041737" y="5292911"/>
            <a:ext cx="7752956" cy="32044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3928"/>
    </mc:Choice>
    <mc:Fallback xmlns="">
      <p:transition spd="slow" advTm="2392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2"/>
          <p:cNvSpPr txBox="1">
            <a:spLocks noGrp="1"/>
          </p:cNvSpPr>
          <p:nvPr>
            <p:ph type="title"/>
          </p:nvPr>
        </p:nvSpPr>
        <p:spPr>
          <a:xfrm>
            <a:off x="868680" y="530352"/>
            <a:ext cx="14630847" cy="1371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PREFABRICATED/MODULAR HOUSING</a:t>
            </a:r>
            <a:endParaRPr dirty="0"/>
          </a:p>
        </p:txBody>
      </p:sp>
      <p:sp>
        <p:nvSpPr>
          <p:cNvPr id="284" name="Google Shape;284;p22"/>
          <p:cNvSpPr txBox="1">
            <a:spLocks noGrp="1"/>
          </p:cNvSpPr>
          <p:nvPr>
            <p:ph type="body" idx="1"/>
          </p:nvPr>
        </p:nvSpPr>
        <p:spPr>
          <a:xfrm>
            <a:off x="868679" y="1600200"/>
            <a:ext cx="7752955" cy="6835794"/>
          </a:xfrm>
          <a:prstGeom prst="rect">
            <a:avLst/>
          </a:prstGeom>
          <a:noFill/>
          <a:ln>
            <a:noFill/>
          </a:ln>
        </p:spPr>
        <p:txBody>
          <a:bodyPr spcFirstLastPara="1" wrap="square" lIns="91425" tIns="45700" rIns="91425" bIns="45700" anchor="t" anchorCtr="0">
            <a:normAutofit fontScale="70000" lnSpcReduction="20000"/>
          </a:bodyPr>
          <a:lstStyle/>
          <a:p>
            <a:pPr lvl="0" indent="0" algn="l" rtl="0">
              <a:lnSpc>
                <a:spcPct val="130000"/>
              </a:lnSpc>
              <a:spcBef>
                <a:spcPts val="0"/>
              </a:spcBef>
              <a:spcAft>
                <a:spcPts val="0"/>
              </a:spcAft>
              <a:buNone/>
            </a:pPr>
            <a:r>
              <a:rPr lang="en-US" sz="3600" b="1" dirty="0"/>
              <a:t>Homes built in an off-site warehouse/factory and shipped to the development location and attached to a permanent foundation. Prefabricated houses of all kinds must adhere to state and federal building codes and undergo regular inspections, just like any site-built home. This ensures that prefab homes are at least as safe as their site-built counterparts.</a:t>
            </a:r>
            <a:endParaRPr lang="en-US" sz="3600" dirty="0"/>
          </a:p>
          <a:p>
            <a:pPr marL="0" lvl="0" indent="0" algn="l" rtl="0">
              <a:spcBef>
                <a:spcPts val="5600"/>
              </a:spcBef>
              <a:spcAft>
                <a:spcPts val="0"/>
              </a:spcAft>
              <a:buNone/>
            </a:pPr>
            <a:r>
              <a:rPr lang="en-US" sz="4000" b="1" dirty="0"/>
              <a:t>Benefits</a:t>
            </a:r>
            <a:endParaRPr sz="4000" dirty="0"/>
          </a:p>
          <a:p>
            <a:pPr marL="457200" lvl="1" indent="-457200" algn="l" rtl="0">
              <a:spcBef>
                <a:spcPts val="2400"/>
              </a:spcBef>
              <a:spcAft>
                <a:spcPts val="0"/>
              </a:spcAft>
              <a:buClr>
                <a:srgbClr val="C12032"/>
              </a:buClr>
              <a:buSzPts val="2600"/>
              <a:buFont typeface="Arial" panose="020B0604020202020204" pitchFamily="34" charset="0"/>
              <a:buChar char="•"/>
            </a:pPr>
            <a:r>
              <a:rPr lang="en-US" sz="3400" dirty="0">
                <a:solidFill>
                  <a:srgbClr val="53585F"/>
                </a:solidFill>
              </a:rPr>
              <a:t>Cost savings (construction and maintenance) </a:t>
            </a:r>
            <a:endParaRPr sz="3400" dirty="0"/>
          </a:p>
          <a:p>
            <a:pPr marL="457200" lvl="1" indent="-457200" algn="l" rtl="0">
              <a:spcBef>
                <a:spcPts val="2400"/>
              </a:spcBef>
              <a:spcAft>
                <a:spcPts val="0"/>
              </a:spcAft>
              <a:buClr>
                <a:srgbClr val="C12032"/>
              </a:buClr>
              <a:buSzPts val="2600"/>
              <a:buFont typeface="Arial" panose="020B0604020202020204" pitchFamily="34" charset="0"/>
              <a:buChar char="•"/>
            </a:pPr>
            <a:r>
              <a:rPr lang="en-US" sz="3400" dirty="0">
                <a:solidFill>
                  <a:srgbClr val="53585F"/>
                </a:solidFill>
              </a:rPr>
              <a:t>Quality control </a:t>
            </a:r>
            <a:r>
              <a:rPr lang="en-US" sz="3400" dirty="0">
                <a:solidFill>
                  <a:schemeClr val="lt2"/>
                </a:solidFill>
              </a:rPr>
              <a:t>due to lack of weather issues</a:t>
            </a:r>
            <a:endParaRPr sz="3400" dirty="0">
              <a:solidFill>
                <a:schemeClr val="lt2"/>
              </a:solidFill>
            </a:endParaRPr>
          </a:p>
          <a:p>
            <a:pPr marL="457200" lvl="1" indent="-457200" algn="l" rtl="0">
              <a:spcBef>
                <a:spcPts val="2400"/>
              </a:spcBef>
              <a:spcAft>
                <a:spcPts val="0"/>
              </a:spcAft>
              <a:buClr>
                <a:srgbClr val="C12032"/>
              </a:buClr>
              <a:buSzPts val="2600"/>
              <a:buFont typeface="Arial" panose="020B0604020202020204" pitchFamily="34" charset="0"/>
              <a:buChar char="•"/>
            </a:pPr>
            <a:r>
              <a:rPr lang="en-US" sz="3400" dirty="0">
                <a:solidFill>
                  <a:srgbClr val="53585F"/>
                </a:solidFill>
              </a:rPr>
              <a:t>Less waste </a:t>
            </a:r>
            <a:endParaRPr sz="3400" dirty="0"/>
          </a:p>
        </p:txBody>
      </p:sp>
      <p:pic>
        <p:nvPicPr>
          <p:cNvPr id="285" name="Google Shape;285;p22" descr="A picture containing sky, outdoor, ground, sandy&#10;&#10;Description automatically generated"/>
          <p:cNvPicPr preferRelativeResize="0"/>
          <p:nvPr/>
        </p:nvPicPr>
        <p:blipFill rotWithShape="1">
          <a:blip r:embed="rId3">
            <a:alphaModFix/>
          </a:blip>
          <a:srcRect l="-4" t="25523" r="263" b="43014"/>
          <a:stretch/>
        </p:blipFill>
        <p:spPr>
          <a:xfrm>
            <a:off x="9041737" y="1608666"/>
            <a:ext cx="7752955" cy="3216808"/>
          </a:xfrm>
          <a:prstGeom prst="rect">
            <a:avLst/>
          </a:prstGeom>
          <a:noFill/>
          <a:ln>
            <a:noFill/>
          </a:ln>
        </p:spPr>
      </p:pic>
      <p:pic>
        <p:nvPicPr>
          <p:cNvPr id="287" name="Google Shape;287;p22" descr="A picture containing text, sky, outdoor&#10;&#10;Description automatically generated"/>
          <p:cNvPicPr preferRelativeResize="0"/>
          <p:nvPr/>
        </p:nvPicPr>
        <p:blipFill rotWithShape="1">
          <a:blip r:embed="rId4">
            <a:alphaModFix/>
          </a:blip>
          <a:srcRect t="26824" b="18298"/>
          <a:stretch/>
        </p:blipFill>
        <p:spPr>
          <a:xfrm>
            <a:off x="9041736" y="5292912"/>
            <a:ext cx="7752955" cy="32168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7835"/>
    </mc:Choice>
    <mc:Fallback xmlns="">
      <p:transition spd="slow" advTm="3783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3"/>
          <p:cNvSpPr txBox="1">
            <a:spLocks noGrp="1"/>
          </p:cNvSpPr>
          <p:nvPr>
            <p:ph type="title"/>
          </p:nvPr>
        </p:nvSpPr>
        <p:spPr>
          <a:xfrm>
            <a:off x="868680" y="530352"/>
            <a:ext cx="14630847" cy="1371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MANUFACTURED HOUSING (i.e. MOBILE HOMES)</a:t>
            </a:r>
            <a:endParaRPr dirty="0"/>
          </a:p>
        </p:txBody>
      </p:sp>
      <p:sp>
        <p:nvSpPr>
          <p:cNvPr id="293" name="Google Shape;293;p23"/>
          <p:cNvSpPr txBox="1">
            <a:spLocks noGrp="1"/>
          </p:cNvSpPr>
          <p:nvPr>
            <p:ph type="body" idx="1"/>
          </p:nvPr>
        </p:nvSpPr>
        <p:spPr>
          <a:xfrm>
            <a:off x="868680" y="1600200"/>
            <a:ext cx="7801451" cy="6835794"/>
          </a:xfrm>
          <a:prstGeom prst="rect">
            <a:avLst/>
          </a:prstGeom>
          <a:noFill/>
          <a:ln>
            <a:noFill/>
          </a:ln>
        </p:spPr>
        <p:txBody>
          <a:bodyPr spcFirstLastPara="1" wrap="square" lIns="91425" tIns="45700" rIns="91425" bIns="45700" anchor="t" anchorCtr="0">
            <a:normAutofit fontScale="92500"/>
          </a:bodyPr>
          <a:lstStyle/>
          <a:p>
            <a:pPr marL="0" indent="0">
              <a:spcBef>
                <a:spcPts val="0"/>
              </a:spcBef>
            </a:pPr>
            <a:r>
              <a:rPr lang="en-US" b="1" dirty="0"/>
              <a:t>While built in a factory like prefabs, there is no construction that happens on site. </a:t>
            </a:r>
            <a:endParaRPr lang="en-US" dirty="0"/>
          </a:p>
          <a:p>
            <a:pPr marL="457200" lvl="0" indent="-457200" algn="l" rtl="0">
              <a:spcBef>
                <a:spcPts val="2300"/>
              </a:spcBef>
              <a:spcAft>
                <a:spcPts val="0"/>
              </a:spcAft>
              <a:buClr>
                <a:srgbClr val="C12032"/>
              </a:buClr>
              <a:buSzPct val="100000"/>
              <a:buFont typeface="Arial" panose="020B0604020202020204" pitchFamily="34" charset="0"/>
              <a:buChar char="•"/>
            </a:pPr>
            <a:r>
              <a:rPr lang="en-US" sz="2800" dirty="0"/>
              <a:t>Manufactured homes are constructed on a steel frame, shipped on its own wheels, and then laid on a crawl space, or a slab of concrete. In some cases, the wheels that got the house to the building site are not removed, rather covered up with side skirting.</a:t>
            </a:r>
            <a:endParaRPr sz="2800" dirty="0"/>
          </a:p>
          <a:p>
            <a:pPr marL="457200" lvl="0" indent="-457200" algn="l" rtl="0">
              <a:spcBef>
                <a:spcPts val="2300"/>
              </a:spcBef>
              <a:spcAft>
                <a:spcPts val="0"/>
              </a:spcAft>
              <a:buClr>
                <a:srgbClr val="C12032"/>
              </a:buClr>
              <a:buSzPct val="100000"/>
              <a:buFont typeface="Arial" panose="020B0604020202020204" pitchFamily="34" charset="0"/>
              <a:buChar char="•"/>
            </a:pPr>
            <a:r>
              <a:rPr lang="en-US" sz="2800" dirty="0"/>
              <a:t>Unlike prefab homes, manufactured homes only have to adhere to HUD standards (Department of Housing and Urban Development) which has much more lenient rules and regulations than state and federal building codes.</a:t>
            </a:r>
            <a:endParaRPr sz="2800" dirty="0"/>
          </a:p>
          <a:p>
            <a:pPr marL="38100" lvl="1" indent="127000" algn="l" rtl="0">
              <a:spcBef>
                <a:spcPts val="2400"/>
              </a:spcBef>
              <a:spcAft>
                <a:spcPts val="0"/>
              </a:spcAft>
              <a:buClr>
                <a:schemeClr val="lt1"/>
              </a:buClr>
              <a:buSzPts val="2600"/>
              <a:buFont typeface="Courier New"/>
              <a:buNone/>
            </a:pPr>
            <a:endParaRPr sz="2600" dirty="0">
              <a:solidFill>
                <a:schemeClr val="accent1"/>
              </a:solidFill>
            </a:endParaRPr>
          </a:p>
        </p:txBody>
      </p:sp>
      <p:pic>
        <p:nvPicPr>
          <p:cNvPr id="2" name="Picture 1">
            <a:extLst>
              <a:ext uri="{FF2B5EF4-FFF2-40B4-BE49-F238E27FC236}">
                <a16:creationId xmlns:a16="http://schemas.microsoft.com/office/drawing/2014/main" id="{75AA5B99-1AFC-9663-6232-982FD7B18340}"/>
              </a:ext>
            </a:extLst>
          </p:cNvPr>
          <p:cNvPicPr>
            <a:picLocks noChangeAspect="1"/>
          </p:cNvPicPr>
          <p:nvPr/>
        </p:nvPicPr>
        <p:blipFill>
          <a:blip r:embed="rId3"/>
          <a:srcRect l="22909" r="22909"/>
          <a:stretch/>
        </p:blipFill>
        <p:spPr>
          <a:xfrm>
            <a:off x="9042400" y="1600198"/>
            <a:ext cx="7772400" cy="6880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965"/>
    </mc:Choice>
    <mc:Fallback xmlns="">
      <p:transition spd="slow" advTm="3696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4"/>
          <p:cNvSpPr txBox="1">
            <a:spLocks noGrp="1"/>
          </p:cNvSpPr>
          <p:nvPr>
            <p:ph type="body" idx="1"/>
          </p:nvPr>
        </p:nvSpPr>
        <p:spPr>
          <a:xfrm>
            <a:off x="9008533" y="1600200"/>
            <a:ext cx="7463050" cy="7242833"/>
          </a:xfrm>
          <a:prstGeom prst="rect">
            <a:avLst/>
          </a:prstGeom>
          <a:noFill/>
          <a:ln>
            <a:noFill/>
          </a:ln>
        </p:spPr>
        <p:txBody>
          <a:bodyPr spcFirstLastPara="1" wrap="square" lIns="91425" tIns="45700" rIns="91425" bIns="45700" anchor="t" anchorCtr="0">
            <a:normAutofit/>
          </a:bodyPr>
          <a:lstStyle/>
          <a:p>
            <a:pPr marL="457200" indent="-457200">
              <a:buClr>
                <a:srgbClr val="C12032"/>
              </a:buClr>
              <a:buSzPct val="100000"/>
              <a:buFont typeface="Arial" panose="020B0604020202020204" pitchFamily="34" charset="0"/>
              <a:buChar char="•"/>
            </a:pPr>
            <a:r>
              <a:rPr lang="en-US" sz="2800" dirty="0">
                <a:solidFill>
                  <a:schemeClr val="lt2"/>
                </a:solidFill>
              </a:rPr>
              <a:t>Given the range of housing types described in this section, what types are you interested to learn more about?</a:t>
            </a:r>
            <a:endParaRPr sz="2800" dirty="0"/>
          </a:p>
          <a:p>
            <a:pPr marL="457200" indent="-457200">
              <a:buClr>
                <a:srgbClr val="C12032"/>
              </a:buClr>
              <a:buSzPts val="3200"/>
              <a:buFont typeface="Arial" panose="020B0604020202020204" pitchFamily="34" charset="0"/>
              <a:buChar char="•"/>
            </a:pPr>
            <a:endParaRPr sz="2800" dirty="0">
              <a:solidFill>
                <a:schemeClr val="lt2"/>
              </a:solidFill>
            </a:endParaRPr>
          </a:p>
          <a:p>
            <a:pPr marL="457200" indent="-457200">
              <a:buClr>
                <a:srgbClr val="C12032"/>
              </a:buClr>
              <a:buSzPct val="100000"/>
              <a:buFont typeface="Arial" panose="020B0604020202020204" pitchFamily="34" charset="0"/>
              <a:buChar char="•"/>
            </a:pPr>
            <a:r>
              <a:rPr lang="en-US" sz="2800" dirty="0">
                <a:solidFill>
                  <a:schemeClr val="lt2"/>
                </a:solidFill>
              </a:rPr>
              <a:t>What housing types do you think would help address some of the housing needs in your community? Has your community been successful in developing these types of housing in recent years? Why/why not?  </a:t>
            </a:r>
            <a:endParaRPr sz="2800" dirty="0">
              <a:solidFill>
                <a:schemeClr val="lt2"/>
              </a:solidFill>
            </a:endParaRPr>
          </a:p>
          <a:p>
            <a:pPr marL="457200" indent="-457200">
              <a:buClr>
                <a:srgbClr val="C12032"/>
              </a:buClr>
              <a:buSzPts val="3200"/>
              <a:buFont typeface="Arial" panose="020B0604020202020204" pitchFamily="34" charset="0"/>
              <a:buChar char="•"/>
            </a:pPr>
            <a:endParaRPr sz="2800" dirty="0">
              <a:solidFill>
                <a:schemeClr val="lt2"/>
              </a:solidFill>
            </a:endParaRPr>
          </a:p>
          <a:p>
            <a:pPr marL="457200" indent="-457200">
              <a:buClr>
                <a:srgbClr val="C12032"/>
              </a:buClr>
              <a:buSzPct val="100000"/>
              <a:buFont typeface="Arial" panose="020B0604020202020204" pitchFamily="34" charset="0"/>
              <a:buChar char="•"/>
            </a:pPr>
            <a:r>
              <a:rPr lang="en-US" sz="2800" dirty="0">
                <a:solidFill>
                  <a:schemeClr val="lt2"/>
                </a:solidFill>
              </a:rPr>
              <a:t>How supportive are your community members/constituents to the types of housing you think are needed? What could you do in your role to improve support where it’s lacking?</a:t>
            </a:r>
            <a:endParaRPr sz="2800" dirty="0"/>
          </a:p>
        </p:txBody>
      </p:sp>
      <p:sp>
        <p:nvSpPr>
          <p:cNvPr id="299" name="Google Shape;299;p24"/>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dirty="0">
                <a:solidFill>
                  <a:schemeClr val="lt2"/>
                </a:solidFill>
                <a:latin typeface="Trebuchet MS"/>
                <a:ea typeface="Trebuchet MS"/>
                <a:cs typeface="Trebuchet MS"/>
                <a:sym typeface="Trebuchet MS"/>
              </a:rPr>
              <a:t>EXERCISE / DISCUSSION</a:t>
            </a:r>
            <a:endParaRPr sz="4000" dirty="0"/>
          </a:p>
        </p:txBody>
      </p:sp>
      <p:pic>
        <p:nvPicPr>
          <p:cNvPr id="2" name="Picture 1">
            <a:extLst>
              <a:ext uri="{FF2B5EF4-FFF2-40B4-BE49-F238E27FC236}">
                <a16:creationId xmlns:a16="http://schemas.microsoft.com/office/drawing/2014/main" id="{C3DF00DD-89BB-8297-309C-576B04BE2350}"/>
              </a:ext>
            </a:extLst>
          </p:cNvPr>
          <p:cNvPicPr>
            <a:picLocks noChangeAspect="1"/>
          </p:cNvPicPr>
          <p:nvPr/>
        </p:nvPicPr>
        <p:blipFill rotWithShape="1">
          <a:blip r:embed="rId3"/>
          <a:srcRect l="15671" r="9117"/>
          <a:stretch/>
        </p:blipFill>
        <p:spPr>
          <a:xfrm>
            <a:off x="868680" y="1600200"/>
            <a:ext cx="7772400" cy="6880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113"/>
    </mc:Choice>
    <mc:Fallback xmlns="">
      <p:transition spd="slow" advTm="3811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txBox="1">
            <a:spLocks noGrp="1"/>
          </p:cNvSpPr>
          <p:nvPr>
            <p:ph type="title"/>
          </p:nvPr>
        </p:nvSpPr>
        <p:spPr>
          <a:xfrm>
            <a:off x="3519" y="548639"/>
            <a:ext cx="17331703" cy="169164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t>Role of Local Government</a:t>
            </a:r>
          </a:p>
        </p:txBody>
      </p:sp>
      <p:pic>
        <p:nvPicPr>
          <p:cNvPr id="5" name="Google Shape;305;p25" descr="A picture containing mountain, outdoor, sky, grass&#10;&#10;Description automatically generated">
            <a:extLst>
              <a:ext uri="{FF2B5EF4-FFF2-40B4-BE49-F238E27FC236}">
                <a16:creationId xmlns:a16="http://schemas.microsoft.com/office/drawing/2014/main" id="{44945B25-5CBF-83D0-0DB5-EA30596573AA}"/>
              </a:ext>
            </a:extLst>
          </p:cNvPr>
          <p:cNvPicPr preferRelativeResize="0"/>
          <p:nvPr/>
        </p:nvPicPr>
        <p:blipFill rotWithShape="1">
          <a:blip r:embed="rId3">
            <a:alphaModFix/>
          </a:blip>
          <a:srcRect l="23846" r="8119"/>
          <a:stretch/>
        </p:blipFill>
        <p:spPr>
          <a:xfrm>
            <a:off x="-760" y="2876819"/>
            <a:ext cx="8501293" cy="6038580"/>
          </a:xfrm>
          <a:prstGeom prst="rect">
            <a:avLst/>
          </a:prstGeom>
          <a:noFill/>
          <a:ln>
            <a:noFill/>
          </a:ln>
        </p:spPr>
      </p:pic>
      <p:pic>
        <p:nvPicPr>
          <p:cNvPr id="6" name="Google Shape;306;p25" descr="A picture containing sky, outdoor, building, grass&#10;&#10;Description automatically generated">
            <a:extLst>
              <a:ext uri="{FF2B5EF4-FFF2-40B4-BE49-F238E27FC236}">
                <a16:creationId xmlns:a16="http://schemas.microsoft.com/office/drawing/2014/main" id="{47E9B9B7-BD79-656A-37A2-5DF9CF798E2D}"/>
              </a:ext>
            </a:extLst>
          </p:cNvPr>
          <p:cNvPicPr preferRelativeResize="0"/>
          <p:nvPr/>
        </p:nvPicPr>
        <p:blipFill rotWithShape="1">
          <a:blip r:embed="rId4">
            <a:alphaModFix/>
          </a:blip>
          <a:srcRect l="23352" t="1297" r="1094" b="1297"/>
          <a:stretch/>
        </p:blipFill>
        <p:spPr>
          <a:xfrm>
            <a:off x="8670131" y="2876818"/>
            <a:ext cx="8673910" cy="6038581"/>
          </a:xfrm>
          <a:prstGeom prst="rect">
            <a:avLst/>
          </a:prstGeom>
          <a:noFill/>
          <a:ln>
            <a:noFill/>
          </a:ln>
        </p:spPr>
      </p:pic>
    </p:spTree>
    <p:extLst>
      <p:ext uri="{BB962C8B-B14F-4D97-AF65-F5344CB8AC3E}">
        <p14:creationId xmlns:p14="http://schemas.microsoft.com/office/powerpoint/2010/main" val="3135492671"/>
      </p:ext>
    </p:extLst>
  </p:cSld>
  <p:clrMapOvr>
    <a:masterClrMapping/>
  </p:clrMapOvr>
  <mc:AlternateContent xmlns:mc="http://schemas.openxmlformats.org/markup-compatibility/2006" xmlns:p14="http://schemas.microsoft.com/office/powerpoint/2010/main">
    <mc:Choice Requires="p14">
      <p:transition spd="slow" p14:dur="2000" advTm="9763"/>
    </mc:Choice>
    <mc:Fallback xmlns="">
      <p:transition spd="slow" advTm="976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 name="Title 2">
            <a:extLst>
              <a:ext uri="{FF2B5EF4-FFF2-40B4-BE49-F238E27FC236}">
                <a16:creationId xmlns:a16="http://schemas.microsoft.com/office/drawing/2014/main" id="{96204140-DA7E-4C0C-3510-9CC6DCDA3D95}"/>
              </a:ext>
            </a:extLst>
          </p:cNvPr>
          <p:cNvSpPr>
            <a:spLocks noGrp="1"/>
          </p:cNvSpPr>
          <p:nvPr>
            <p:ph type="title"/>
          </p:nvPr>
        </p:nvSpPr>
        <p:spPr>
          <a:xfrm>
            <a:off x="868680" y="530352"/>
            <a:ext cx="11221720" cy="2263648"/>
          </a:xfrm>
        </p:spPr>
        <p:txBody>
          <a:bodyPr>
            <a:normAutofit/>
          </a:bodyPr>
          <a:lstStyle/>
          <a:p>
            <a:r>
              <a:rPr lang="en-US" dirty="0"/>
              <a:t>KEY LEVERS LOCAL GOVERNMENTS CAN USE TO IMPACT LOCAL DEVELOPMENT</a:t>
            </a:r>
          </a:p>
        </p:txBody>
      </p:sp>
      <p:grpSp>
        <p:nvGrpSpPr>
          <p:cNvPr id="15" name="Group 14">
            <a:extLst>
              <a:ext uri="{FF2B5EF4-FFF2-40B4-BE49-F238E27FC236}">
                <a16:creationId xmlns:a16="http://schemas.microsoft.com/office/drawing/2014/main" id="{EDB3D1CC-116A-78BD-4EE0-3851668BD4E6}"/>
              </a:ext>
            </a:extLst>
          </p:cNvPr>
          <p:cNvGrpSpPr/>
          <p:nvPr/>
        </p:nvGrpSpPr>
        <p:grpSpPr>
          <a:xfrm>
            <a:off x="868680" y="2188632"/>
            <a:ext cx="15602903" cy="6396567"/>
            <a:chOff x="868680" y="2188632"/>
            <a:chExt cx="15602903" cy="6396567"/>
          </a:xfrm>
        </p:grpSpPr>
        <p:graphicFrame>
          <p:nvGraphicFramePr>
            <p:cNvPr id="8" name="Diagram 7">
              <a:extLst>
                <a:ext uri="{FF2B5EF4-FFF2-40B4-BE49-F238E27FC236}">
                  <a16:creationId xmlns:a16="http://schemas.microsoft.com/office/drawing/2014/main" id="{49416EAC-103F-2A12-5A9C-3AE9D96F07F5}"/>
                </a:ext>
              </a:extLst>
            </p:cNvPr>
            <p:cNvGraphicFramePr/>
            <p:nvPr>
              <p:extLst>
                <p:ext uri="{D42A27DB-BD31-4B8C-83A1-F6EECF244321}">
                  <p14:modId xmlns:p14="http://schemas.microsoft.com/office/powerpoint/2010/main" val="510818014"/>
                </p:ext>
              </p:extLst>
            </p:nvPr>
          </p:nvGraphicFramePr>
          <p:xfrm>
            <a:off x="868680" y="2188632"/>
            <a:ext cx="15602903" cy="6396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7D66F48B-590D-1A3B-E761-5268CF5D0717}"/>
                </a:ext>
              </a:extLst>
            </p:cNvPr>
            <p:cNvPicPr>
              <a:picLocks noChangeAspect="1"/>
            </p:cNvPicPr>
            <p:nvPr/>
          </p:nvPicPr>
          <p:blipFill>
            <a:blip r:embed="rId8"/>
            <a:stretch>
              <a:fillRect/>
            </a:stretch>
          </p:blipFill>
          <p:spPr>
            <a:xfrm>
              <a:off x="1620654" y="3756107"/>
              <a:ext cx="1534420" cy="1534420"/>
            </a:xfrm>
            <a:prstGeom prst="rect">
              <a:avLst/>
            </a:prstGeom>
          </p:spPr>
        </p:pic>
        <p:pic>
          <p:nvPicPr>
            <p:cNvPr id="11" name="Picture 10">
              <a:extLst>
                <a:ext uri="{FF2B5EF4-FFF2-40B4-BE49-F238E27FC236}">
                  <a16:creationId xmlns:a16="http://schemas.microsoft.com/office/drawing/2014/main" id="{7E291442-D4C0-6DA1-7D1E-59D1529B0528}"/>
                </a:ext>
              </a:extLst>
            </p:cNvPr>
            <p:cNvPicPr>
              <a:picLocks noChangeAspect="1"/>
            </p:cNvPicPr>
            <p:nvPr/>
          </p:nvPicPr>
          <p:blipFill>
            <a:blip r:embed="rId9"/>
            <a:stretch>
              <a:fillRect/>
            </a:stretch>
          </p:blipFill>
          <p:spPr>
            <a:xfrm>
              <a:off x="14217104" y="3756107"/>
              <a:ext cx="1534420" cy="1509672"/>
            </a:xfrm>
            <a:prstGeom prst="rect">
              <a:avLst/>
            </a:prstGeom>
          </p:spPr>
        </p:pic>
        <p:pic>
          <p:nvPicPr>
            <p:cNvPr id="12" name="Picture 11">
              <a:extLst>
                <a:ext uri="{FF2B5EF4-FFF2-40B4-BE49-F238E27FC236}">
                  <a16:creationId xmlns:a16="http://schemas.microsoft.com/office/drawing/2014/main" id="{84592B9B-177C-1382-D3E3-AA58C2929BF9}"/>
                </a:ext>
              </a:extLst>
            </p:cNvPr>
            <p:cNvPicPr>
              <a:picLocks noChangeAspect="1"/>
            </p:cNvPicPr>
            <p:nvPr/>
          </p:nvPicPr>
          <p:blipFill>
            <a:blip r:embed="rId10"/>
            <a:stretch>
              <a:fillRect/>
            </a:stretch>
          </p:blipFill>
          <p:spPr>
            <a:xfrm>
              <a:off x="11103323" y="3756107"/>
              <a:ext cx="1534420" cy="1534420"/>
            </a:xfrm>
            <a:prstGeom prst="rect">
              <a:avLst/>
            </a:prstGeom>
          </p:spPr>
        </p:pic>
        <p:pic>
          <p:nvPicPr>
            <p:cNvPr id="13" name="Picture 12">
              <a:extLst>
                <a:ext uri="{FF2B5EF4-FFF2-40B4-BE49-F238E27FC236}">
                  <a16:creationId xmlns:a16="http://schemas.microsoft.com/office/drawing/2014/main" id="{E7D498FA-2831-4AB4-F1DF-F0DA44C9BC63}"/>
                </a:ext>
              </a:extLst>
            </p:cNvPr>
            <p:cNvPicPr>
              <a:picLocks noChangeAspect="1"/>
            </p:cNvPicPr>
            <p:nvPr/>
          </p:nvPicPr>
          <p:blipFill>
            <a:blip r:embed="rId11"/>
            <a:stretch>
              <a:fillRect/>
            </a:stretch>
          </p:blipFill>
          <p:spPr>
            <a:xfrm>
              <a:off x="7882082" y="3758224"/>
              <a:ext cx="1534420" cy="1534420"/>
            </a:xfrm>
            <a:prstGeom prst="rect">
              <a:avLst/>
            </a:prstGeom>
          </p:spPr>
        </p:pic>
        <p:pic>
          <p:nvPicPr>
            <p:cNvPr id="14" name="Picture 13">
              <a:extLst>
                <a:ext uri="{FF2B5EF4-FFF2-40B4-BE49-F238E27FC236}">
                  <a16:creationId xmlns:a16="http://schemas.microsoft.com/office/drawing/2014/main" id="{003D28AD-23F0-BD3E-6692-7F77679057C7}"/>
                </a:ext>
              </a:extLst>
            </p:cNvPr>
            <p:cNvPicPr>
              <a:picLocks noChangeAspect="1"/>
            </p:cNvPicPr>
            <p:nvPr/>
          </p:nvPicPr>
          <p:blipFill>
            <a:blip r:embed="rId12"/>
            <a:stretch>
              <a:fillRect/>
            </a:stretch>
          </p:blipFill>
          <p:spPr>
            <a:xfrm>
              <a:off x="4751368" y="3756107"/>
              <a:ext cx="1534420" cy="153442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18637"/>
    </mc:Choice>
    <mc:Fallback xmlns="">
      <p:transition spd="slow" advTm="1863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7"/>
          <p:cNvSpPr txBox="1">
            <a:spLocks noGrp="1"/>
          </p:cNvSpPr>
          <p:nvPr>
            <p:ph type="title"/>
          </p:nvPr>
        </p:nvSpPr>
        <p:spPr>
          <a:xfrm>
            <a:off x="868680" y="530352"/>
            <a:ext cx="14630847" cy="149087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CREATE A LOCAL HOUSING STRATEGY</a:t>
            </a:r>
            <a:endParaRPr dirty="0"/>
          </a:p>
        </p:txBody>
      </p:sp>
      <p:sp>
        <p:nvSpPr>
          <p:cNvPr id="318" name="Google Shape;318;p27"/>
          <p:cNvSpPr txBox="1">
            <a:spLocks noGrp="1"/>
          </p:cNvSpPr>
          <p:nvPr>
            <p:ph type="body" idx="1"/>
          </p:nvPr>
        </p:nvSpPr>
        <p:spPr>
          <a:xfrm>
            <a:off x="867862" y="1600200"/>
            <a:ext cx="4787872" cy="6752246"/>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C12032"/>
              </a:buClr>
              <a:buSzPct val="100000"/>
              <a:buFont typeface="Arial" panose="020B0604020202020204" pitchFamily="34" charset="0"/>
              <a:buChar char="•"/>
            </a:pPr>
            <a:r>
              <a:rPr lang="en-US" sz="2800" dirty="0"/>
              <a:t>People and Partnerships</a:t>
            </a:r>
          </a:p>
          <a:p>
            <a:pPr marL="457200" lvl="0" indent="-457200" algn="l" rtl="0">
              <a:spcBef>
                <a:spcPts val="2400"/>
              </a:spcBef>
              <a:spcAft>
                <a:spcPts val="0"/>
              </a:spcAft>
              <a:buClr>
                <a:srgbClr val="C12032"/>
              </a:buClr>
              <a:buSzPct val="100000"/>
              <a:buFont typeface="Arial" panose="020B0604020202020204" pitchFamily="34" charset="0"/>
              <a:buChar char="•"/>
            </a:pPr>
            <a:r>
              <a:rPr lang="en-US" sz="2800" dirty="0"/>
              <a:t>Market Intelligence</a:t>
            </a:r>
            <a:endParaRPr sz="2800" dirty="0"/>
          </a:p>
          <a:p>
            <a:pPr marL="457200" lvl="0" indent="-457200" algn="l" rtl="0">
              <a:spcBef>
                <a:spcPts val="2400"/>
              </a:spcBef>
              <a:spcAft>
                <a:spcPts val="0"/>
              </a:spcAft>
              <a:buClr>
                <a:srgbClr val="C12032"/>
              </a:buClr>
              <a:buSzPct val="100000"/>
              <a:buFont typeface="Arial" panose="020B0604020202020204" pitchFamily="34" charset="0"/>
              <a:buChar char="•"/>
            </a:pPr>
            <a:r>
              <a:rPr lang="en-US" sz="2800" dirty="0"/>
              <a:t>Vision and Goals</a:t>
            </a:r>
            <a:endParaRPr sz="2800" dirty="0"/>
          </a:p>
          <a:p>
            <a:pPr marL="457200" lvl="0" indent="-457200" algn="l" rtl="0">
              <a:spcBef>
                <a:spcPts val="2400"/>
              </a:spcBef>
              <a:spcAft>
                <a:spcPts val="0"/>
              </a:spcAft>
              <a:buClr>
                <a:srgbClr val="C12032"/>
              </a:buClr>
              <a:buSzPct val="100000"/>
              <a:buFont typeface="Arial" panose="020B0604020202020204" pitchFamily="34" charset="0"/>
              <a:buChar char="•"/>
            </a:pPr>
            <a:r>
              <a:rPr lang="en-US" sz="2800" dirty="0"/>
              <a:t>Strategies and Tactics</a:t>
            </a:r>
            <a:endParaRPr sz="2800" dirty="0"/>
          </a:p>
          <a:p>
            <a:pPr marL="457200" lvl="0" indent="-457200" algn="l" rtl="0">
              <a:spcBef>
                <a:spcPts val="2400"/>
              </a:spcBef>
              <a:spcAft>
                <a:spcPts val="0"/>
              </a:spcAft>
              <a:buClr>
                <a:srgbClr val="C12032"/>
              </a:buClr>
              <a:buSzPct val="100000"/>
              <a:buFont typeface="Arial" panose="020B0604020202020204" pitchFamily="34" charset="0"/>
              <a:buChar char="•"/>
            </a:pPr>
            <a:r>
              <a:rPr lang="en-US" sz="2800" dirty="0"/>
              <a:t>Regional Coordination/create a regional housing authority</a:t>
            </a:r>
            <a:endParaRPr sz="2800" dirty="0"/>
          </a:p>
          <a:p>
            <a:pPr marL="457200" lvl="0" indent="-457200" algn="l" rtl="0">
              <a:spcBef>
                <a:spcPts val="2400"/>
              </a:spcBef>
              <a:spcAft>
                <a:spcPts val="0"/>
              </a:spcAft>
              <a:buClr>
                <a:srgbClr val="C12032"/>
              </a:buClr>
              <a:buSzPct val="100000"/>
              <a:buFont typeface="Arial" panose="020B0604020202020204" pitchFamily="34" charset="0"/>
              <a:buChar char="•"/>
            </a:pPr>
            <a:r>
              <a:rPr lang="en-US" sz="2800" dirty="0"/>
              <a:t>Public Support and Political Will</a:t>
            </a:r>
            <a:endParaRPr sz="2800" dirty="0"/>
          </a:p>
        </p:txBody>
      </p:sp>
      <p:pic>
        <p:nvPicPr>
          <p:cNvPr id="319" name="Google Shape;319;p27" descr="A group of people sitting around a table with laptops&#10;&#10;Description automatically generated"/>
          <p:cNvPicPr preferRelativeResize="0"/>
          <p:nvPr/>
        </p:nvPicPr>
        <p:blipFill rotWithShape="1">
          <a:blip r:embed="rId3">
            <a:alphaModFix/>
          </a:blip>
          <a:srcRect t="1901" r="3108" b="11688"/>
          <a:stretch/>
        </p:blipFill>
        <p:spPr>
          <a:xfrm>
            <a:off x="11396009" y="1623024"/>
            <a:ext cx="5334656" cy="3133555"/>
          </a:xfrm>
          <a:prstGeom prst="rect">
            <a:avLst/>
          </a:prstGeom>
          <a:noFill/>
          <a:ln>
            <a:noFill/>
          </a:ln>
        </p:spPr>
      </p:pic>
      <p:pic>
        <p:nvPicPr>
          <p:cNvPr id="320" name="Google Shape;320;p27"/>
          <p:cNvPicPr preferRelativeResize="0"/>
          <p:nvPr/>
        </p:nvPicPr>
        <p:blipFill rotWithShape="1">
          <a:blip r:embed="rId4">
            <a:alphaModFix/>
          </a:blip>
          <a:srcRect b="11137"/>
          <a:stretch/>
        </p:blipFill>
        <p:spPr>
          <a:xfrm>
            <a:off x="5943108" y="1623357"/>
            <a:ext cx="5335921" cy="3133555"/>
          </a:xfrm>
          <a:prstGeom prst="rect">
            <a:avLst/>
          </a:prstGeom>
          <a:noFill/>
          <a:ln>
            <a:noFill/>
          </a:ln>
        </p:spPr>
      </p:pic>
      <p:pic>
        <p:nvPicPr>
          <p:cNvPr id="5" name="Google Shape;321;p27">
            <a:extLst>
              <a:ext uri="{FF2B5EF4-FFF2-40B4-BE49-F238E27FC236}">
                <a16:creationId xmlns:a16="http://schemas.microsoft.com/office/drawing/2014/main" id="{28BAE11E-3C53-8613-421C-6629DC099649}"/>
              </a:ext>
            </a:extLst>
          </p:cNvPr>
          <p:cNvPicPr preferRelativeResize="0"/>
          <p:nvPr/>
        </p:nvPicPr>
        <p:blipFill>
          <a:blip r:embed="rId5"/>
          <a:srcRect t="13606" b="13606"/>
          <a:stretch/>
        </p:blipFill>
        <p:spPr>
          <a:xfrm>
            <a:off x="11393178" y="4883048"/>
            <a:ext cx="5337486" cy="3133386"/>
          </a:xfrm>
          <a:prstGeom prst="rect">
            <a:avLst/>
          </a:prstGeom>
          <a:noFill/>
          <a:ln>
            <a:noFill/>
          </a:ln>
        </p:spPr>
      </p:pic>
      <p:pic>
        <p:nvPicPr>
          <p:cNvPr id="6" name="Google Shape;322;p27" descr="A picture containing sky, building, outdoor, road&#10;&#10;Description automatically generated">
            <a:extLst>
              <a:ext uri="{FF2B5EF4-FFF2-40B4-BE49-F238E27FC236}">
                <a16:creationId xmlns:a16="http://schemas.microsoft.com/office/drawing/2014/main" id="{5101346C-9203-799E-67FC-E04BC42EE92E}"/>
              </a:ext>
            </a:extLst>
          </p:cNvPr>
          <p:cNvPicPr preferRelativeResize="0"/>
          <p:nvPr/>
        </p:nvPicPr>
        <p:blipFill rotWithShape="1">
          <a:blip r:embed="rId6">
            <a:alphaModFix/>
          </a:blip>
          <a:srcRect l="4560" r="3860" b="4950"/>
          <a:stretch/>
        </p:blipFill>
        <p:spPr>
          <a:xfrm>
            <a:off x="5940505" y="4882879"/>
            <a:ext cx="5329904" cy="31335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42767"/>
    </mc:Choice>
    <mc:Fallback xmlns="">
      <p:transition spd="slow" advTm="14276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8"/>
          <p:cNvSpPr txBox="1">
            <a:spLocks noGrp="1"/>
          </p:cNvSpPr>
          <p:nvPr>
            <p:ph type="body" idx="1"/>
          </p:nvPr>
        </p:nvSpPr>
        <p:spPr>
          <a:xfrm>
            <a:off x="9160932" y="1600200"/>
            <a:ext cx="7772399" cy="6608952"/>
          </a:xfrm>
          <a:prstGeom prst="rect">
            <a:avLst/>
          </a:prstGeom>
          <a:noFill/>
          <a:ln>
            <a:noFill/>
          </a:ln>
        </p:spPr>
        <p:txBody>
          <a:bodyPr spcFirstLastPara="1" wrap="square" lIns="91425" tIns="45700" rIns="91425" bIns="45700" anchor="t" anchorCtr="0">
            <a:normAutofit/>
          </a:bodyPr>
          <a:lstStyle/>
          <a:p>
            <a:pPr marL="457200" indent="-457200">
              <a:buClr>
                <a:srgbClr val="C12032"/>
              </a:buClr>
              <a:buSzPct val="100000"/>
              <a:buFont typeface="Arial" panose="020B0604020202020204" pitchFamily="34" charset="0"/>
              <a:buChar char="•"/>
            </a:pPr>
            <a:r>
              <a:rPr lang="en-US" sz="2800" dirty="0">
                <a:solidFill>
                  <a:schemeClr val="lt2"/>
                </a:solidFill>
              </a:rPr>
              <a:t>What is the political will for affordable housing development in your community?</a:t>
            </a:r>
            <a:endParaRPr sz="2800" dirty="0">
              <a:solidFill>
                <a:schemeClr val="lt2"/>
              </a:solidFill>
            </a:endParaRPr>
          </a:p>
          <a:p>
            <a:pPr marL="457200" indent="-457200">
              <a:buClr>
                <a:srgbClr val="C12032"/>
              </a:buClr>
              <a:buSzPts val="3200"/>
              <a:buFont typeface="Arial" panose="020B0604020202020204" pitchFamily="34" charset="0"/>
              <a:buChar char="•"/>
            </a:pPr>
            <a:endParaRPr sz="2800" dirty="0">
              <a:solidFill>
                <a:schemeClr val="lt2"/>
              </a:solidFill>
            </a:endParaRPr>
          </a:p>
          <a:p>
            <a:pPr marL="457200" indent="-457200">
              <a:buClr>
                <a:srgbClr val="C12032"/>
              </a:buClr>
              <a:buSzPct val="100000"/>
              <a:buFont typeface="Arial" panose="020B0604020202020204" pitchFamily="34" charset="0"/>
              <a:buChar char="•"/>
            </a:pPr>
            <a:r>
              <a:rPr lang="en-US" sz="2800" dirty="0">
                <a:solidFill>
                  <a:schemeClr val="lt2"/>
                </a:solidFill>
              </a:rPr>
              <a:t>What regional coordination exists, if any, for affordable housing development in your region?  </a:t>
            </a:r>
            <a:endParaRPr sz="2800" dirty="0">
              <a:solidFill>
                <a:schemeClr val="lt2"/>
              </a:solidFill>
            </a:endParaRPr>
          </a:p>
          <a:p>
            <a:pPr marL="457200" indent="-457200">
              <a:buClr>
                <a:srgbClr val="C12032"/>
              </a:buClr>
              <a:buSzPts val="3200"/>
              <a:buFont typeface="Arial" panose="020B0604020202020204" pitchFamily="34" charset="0"/>
              <a:buChar char="•"/>
            </a:pPr>
            <a:endParaRPr sz="2800" dirty="0">
              <a:solidFill>
                <a:schemeClr val="lt2"/>
              </a:solidFill>
            </a:endParaRPr>
          </a:p>
          <a:p>
            <a:pPr marL="457200" indent="-457200">
              <a:buClr>
                <a:srgbClr val="C12032"/>
              </a:buClr>
              <a:buSzPct val="100000"/>
              <a:buFont typeface="Arial" panose="020B0604020202020204" pitchFamily="34" charset="0"/>
              <a:buChar char="•"/>
            </a:pPr>
            <a:r>
              <a:rPr lang="en-US" sz="2800" dirty="0">
                <a:solidFill>
                  <a:schemeClr val="lt2"/>
                </a:solidFill>
              </a:rPr>
              <a:t>Is your region a potential candidate to create a regional housing authority? Would you like additional information about the steps involved?</a:t>
            </a:r>
            <a:endParaRPr sz="2800" dirty="0">
              <a:solidFill>
                <a:schemeClr val="lt2"/>
              </a:solidFill>
            </a:endParaRPr>
          </a:p>
        </p:txBody>
      </p:sp>
      <p:sp>
        <p:nvSpPr>
          <p:cNvPr id="328" name="Google Shape;328;p28"/>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dirty="0">
                <a:solidFill>
                  <a:schemeClr val="lt2"/>
                </a:solidFill>
                <a:latin typeface="Trebuchet MS"/>
                <a:ea typeface="Trebuchet MS"/>
                <a:cs typeface="Trebuchet MS"/>
                <a:sym typeface="Trebuchet MS"/>
              </a:rPr>
              <a:t>EXERCISE / DISCUSSION</a:t>
            </a:r>
            <a:endParaRPr sz="4000" dirty="0"/>
          </a:p>
        </p:txBody>
      </p:sp>
      <p:pic>
        <p:nvPicPr>
          <p:cNvPr id="2" name="Picture 1">
            <a:extLst>
              <a:ext uri="{FF2B5EF4-FFF2-40B4-BE49-F238E27FC236}">
                <a16:creationId xmlns:a16="http://schemas.microsoft.com/office/drawing/2014/main" id="{04AFFC6F-7BD5-9EB4-19C0-981B9D17F592}"/>
              </a:ext>
            </a:extLst>
          </p:cNvPr>
          <p:cNvPicPr>
            <a:picLocks noChangeAspect="1"/>
          </p:cNvPicPr>
          <p:nvPr/>
        </p:nvPicPr>
        <p:blipFill>
          <a:blip r:embed="rId3"/>
          <a:srcRect l="4631" r="4631"/>
          <a:stretch/>
        </p:blipFill>
        <p:spPr>
          <a:xfrm>
            <a:off x="868680" y="1600200"/>
            <a:ext cx="7772400" cy="6880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834"/>
    </mc:Choice>
    <mc:Fallback xmlns="">
      <p:transition spd="slow" advTm="2583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9"/>
          <p:cNvSpPr txBox="1">
            <a:spLocks noGrp="1"/>
          </p:cNvSpPr>
          <p:nvPr>
            <p:ph type="title"/>
          </p:nvPr>
        </p:nvSpPr>
        <p:spPr>
          <a:xfrm>
            <a:off x="868680" y="530352"/>
            <a:ext cx="15285196" cy="149087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sz="4800" b="1" dirty="0"/>
              <a:t>ALIGNING PLANS &amp; POLICIES TO EXPAND HOUSING CHOICES AND AFFORDABILITY – REMOVE BARRIERS</a:t>
            </a:r>
            <a:endParaRPr dirty="0"/>
          </a:p>
        </p:txBody>
      </p:sp>
      <p:sp>
        <p:nvSpPr>
          <p:cNvPr id="334" name="Google Shape;334;p29"/>
          <p:cNvSpPr/>
          <p:nvPr/>
        </p:nvSpPr>
        <p:spPr>
          <a:xfrm>
            <a:off x="868680" y="2319867"/>
            <a:ext cx="7772400" cy="6160684"/>
          </a:xfrm>
          <a:prstGeom prst="rect">
            <a:avLst/>
          </a:prstGeom>
          <a:noFill/>
          <a:ln>
            <a:noFill/>
          </a:ln>
        </p:spPr>
        <p:txBody>
          <a:bodyPr spcFirstLastPara="1" wrap="square" lIns="91425" tIns="45700" rIns="91425" bIns="45700" anchor="t" anchorCtr="0">
            <a:noAutofit/>
          </a:bodyPr>
          <a:lstStyle/>
          <a:p>
            <a:pPr marL="0" marR="0" lvl="2" indent="0" algn="l" rtl="0">
              <a:spcBef>
                <a:spcPts val="0"/>
              </a:spcBef>
              <a:spcAft>
                <a:spcPts val="0"/>
              </a:spcAft>
              <a:buNone/>
            </a:pPr>
            <a:r>
              <a:rPr lang="en-US" sz="3200" b="1" i="0" u="none" strike="noStrike" cap="none" dirty="0">
                <a:solidFill>
                  <a:schemeClr val="lt2"/>
                </a:solidFill>
                <a:latin typeface="Trebuchet MS"/>
                <a:ea typeface="Trebuchet MS"/>
                <a:cs typeface="Trebuchet MS"/>
                <a:sym typeface="Trebuchet MS"/>
              </a:rPr>
              <a:t>Expedite review and permitting process: reduced time for affordable developments</a:t>
            </a:r>
            <a:endParaRPr lang="en-US" sz="3200" b="0" i="0" u="none" strike="noStrike" cap="none" dirty="0">
              <a:solidFill>
                <a:schemeClr val="lt2"/>
              </a:solidFill>
              <a:latin typeface="Trebuchet MS"/>
              <a:ea typeface="Trebuchet MS"/>
              <a:cs typeface="Trebuchet MS"/>
            </a:endParaRPr>
          </a:p>
          <a:p>
            <a:pPr marL="0" marR="0" lvl="2" indent="0" algn="l" rtl="0">
              <a:spcBef>
                <a:spcPts val="2400"/>
              </a:spcBef>
              <a:spcAft>
                <a:spcPts val="0"/>
              </a:spcAft>
              <a:buNone/>
            </a:pPr>
            <a:r>
              <a:rPr lang="en-US" sz="2800" b="1" i="0" u="none" strike="noStrike" cap="none" dirty="0">
                <a:solidFill>
                  <a:schemeClr val="lt2"/>
                </a:solidFill>
                <a:latin typeface="Trebuchet MS"/>
                <a:ea typeface="Trebuchet MS"/>
                <a:cs typeface="Trebuchet MS"/>
                <a:sym typeface="Trebuchet MS"/>
              </a:rPr>
              <a:t>Update/modify zoning and development codes</a:t>
            </a:r>
            <a:endParaRPr sz="2800" b="1" i="0" u="none" strike="noStrike" cap="none" dirty="0">
              <a:solidFill>
                <a:schemeClr val="lt2"/>
              </a:solidFill>
              <a:latin typeface="Trebuchet MS"/>
              <a:ea typeface="Trebuchet MS"/>
              <a:cs typeface="Trebuchet MS"/>
            </a:endParaRPr>
          </a:p>
          <a:p>
            <a:pPr marL="685800" marR="0" lvl="2" indent="-457200" algn="l" rtl="0">
              <a:spcBef>
                <a:spcPts val="2400"/>
              </a:spcBef>
              <a:spcAft>
                <a:spcPts val="0"/>
              </a:spcAft>
              <a:buClr>
                <a:srgbClr val="C12032"/>
              </a:buClr>
              <a:buSzPct val="100000"/>
              <a:buFont typeface="Arial"/>
              <a:buChar char="•"/>
            </a:pPr>
            <a:r>
              <a:rPr lang="en-US" sz="2400" b="0" i="0" u="none" strike="noStrike" cap="none" dirty="0">
                <a:solidFill>
                  <a:schemeClr val="lt2"/>
                </a:solidFill>
                <a:latin typeface="Trebuchet MS"/>
                <a:ea typeface="Trebuchet MS"/>
                <a:cs typeface="Trebuchet MS"/>
                <a:sym typeface="Trebuchet MS"/>
              </a:rPr>
              <a:t>Update or modify Dimensional Standards</a:t>
            </a:r>
            <a:endParaRPr sz="2400" dirty="0">
              <a:solidFill>
                <a:schemeClr val="lt2"/>
              </a:solidFill>
            </a:endParaRPr>
          </a:p>
          <a:p>
            <a:pPr marL="685800" marR="0" lvl="2" indent="-457200" algn="l" rtl="0">
              <a:spcBef>
                <a:spcPts val="2400"/>
              </a:spcBef>
              <a:spcAft>
                <a:spcPts val="0"/>
              </a:spcAft>
              <a:buClr>
                <a:srgbClr val="C12032"/>
              </a:buClr>
              <a:buSzPct val="100000"/>
              <a:buFont typeface="Arial"/>
              <a:buChar char="•"/>
            </a:pPr>
            <a:r>
              <a:rPr lang="en-US" sz="2400" b="0" i="0" u="none" strike="noStrike" cap="none" dirty="0">
                <a:solidFill>
                  <a:schemeClr val="lt2"/>
                </a:solidFill>
                <a:latin typeface="Trebuchet MS"/>
                <a:ea typeface="Trebuchet MS"/>
                <a:cs typeface="Trebuchet MS"/>
                <a:sym typeface="Trebuchet MS"/>
              </a:rPr>
              <a:t>Increase housing types allowed in multiple zone districts: i.e. du &amp; triplex in single family zones</a:t>
            </a:r>
            <a:endParaRPr sz="2400" b="0" i="0" u="none" strike="noStrike" cap="none" dirty="0">
              <a:solidFill>
                <a:schemeClr val="lt2"/>
              </a:solidFill>
              <a:latin typeface="Trebuchet MS"/>
              <a:ea typeface="Trebuchet MS"/>
              <a:cs typeface="Trebuchet MS"/>
            </a:endParaRPr>
          </a:p>
          <a:p>
            <a:pPr marL="685800" marR="0" lvl="2" indent="-457200" algn="l" rtl="0">
              <a:spcBef>
                <a:spcPts val="2400"/>
              </a:spcBef>
              <a:spcAft>
                <a:spcPts val="0"/>
              </a:spcAft>
              <a:buClr>
                <a:srgbClr val="C12032"/>
              </a:buClr>
              <a:buSzPct val="100000"/>
              <a:buFont typeface="Arial"/>
              <a:buChar char="•"/>
            </a:pPr>
            <a:r>
              <a:rPr lang="en-US" sz="2400" b="0" i="0" u="none" strike="noStrike" cap="none" dirty="0">
                <a:solidFill>
                  <a:schemeClr val="lt2"/>
                </a:solidFill>
                <a:latin typeface="Trebuchet MS"/>
                <a:ea typeface="Trebuchet MS"/>
                <a:cs typeface="Trebuchet MS"/>
                <a:sym typeface="Trebuchet MS"/>
              </a:rPr>
              <a:t>Allow greater housing capacity by right: I.e. increase number of units allowed per lot, increase floor area ratio</a:t>
            </a:r>
            <a:endParaRPr sz="2400" dirty="0">
              <a:solidFill>
                <a:schemeClr val="lt2"/>
              </a:solidFill>
            </a:endParaRPr>
          </a:p>
          <a:p>
            <a:pPr marL="685800" marR="0" lvl="2" indent="-292100" algn="l" rtl="0">
              <a:spcBef>
                <a:spcPts val="2400"/>
              </a:spcBef>
              <a:spcAft>
                <a:spcPts val="0"/>
              </a:spcAft>
              <a:buClr>
                <a:schemeClr val="lt1"/>
              </a:buClr>
              <a:buSzPts val="2600"/>
              <a:buFont typeface="Arial"/>
              <a:buNone/>
            </a:pPr>
            <a:endParaRPr sz="2600" b="0" i="0" u="none" strike="noStrike" cap="none" dirty="0">
              <a:solidFill>
                <a:schemeClr val="lt2"/>
              </a:solidFill>
              <a:latin typeface="Trebuchet MS"/>
              <a:ea typeface="Trebuchet MS"/>
              <a:cs typeface="Trebuchet MS"/>
              <a:sym typeface="Trebuchet MS"/>
            </a:endParaRPr>
          </a:p>
          <a:p>
            <a:pPr marL="228600" marR="0" lvl="2" indent="0" algn="l" rtl="0">
              <a:spcBef>
                <a:spcPts val="2400"/>
              </a:spcBef>
              <a:spcAft>
                <a:spcPts val="0"/>
              </a:spcAft>
              <a:buNone/>
            </a:pPr>
            <a:endParaRPr sz="2600" b="0" i="0" u="none" strike="noStrike" cap="none" dirty="0">
              <a:solidFill>
                <a:schemeClr val="lt2"/>
              </a:solidFill>
              <a:latin typeface="Trebuchet MS"/>
              <a:ea typeface="Trebuchet MS"/>
              <a:cs typeface="Trebuchet MS"/>
              <a:sym typeface="Trebuchet MS"/>
            </a:endParaRPr>
          </a:p>
          <a:p>
            <a:pPr marL="609600" marR="0" lvl="2" indent="0" algn="l" rtl="0">
              <a:spcBef>
                <a:spcPts val="2400"/>
              </a:spcBef>
              <a:spcAft>
                <a:spcPts val="0"/>
              </a:spcAft>
              <a:buNone/>
            </a:pPr>
            <a:endParaRPr sz="2600" b="0" i="0" u="none" strike="noStrike" cap="none" dirty="0">
              <a:solidFill>
                <a:srgbClr val="FFFFFF"/>
              </a:solidFill>
              <a:latin typeface="Trebuchet MS"/>
              <a:ea typeface="Trebuchet MS"/>
              <a:cs typeface="Trebuchet MS"/>
              <a:sym typeface="Trebuchet MS"/>
            </a:endParaRPr>
          </a:p>
          <a:p>
            <a:pPr marL="0" marR="0" lvl="0" indent="0" algn="l" rtl="0">
              <a:spcBef>
                <a:spcPts val="2400"/>
              </a:spcBef>
              <a:spcAft>
                <a:spcPts val="0"/>
              </a:spcAft>
              <a:buNone/>
            </a:pPr>
            <a:endParaRPr sz="2600" dirty="0">
              <a:solidFill>
                <a:schemeClr val="lt2"/>
              </a:solidFill>
              <a:latin typeface="Trebuchet MS"/>
              <a:ea typeface="Trebuchet MS"/>
              <a:cs typeface="Trebuchet MS"/>
              <a:sym typeface="Trebuchet MS"/>
            </a:endParaRPr>
          </a:p>
          <a:p>
            <a:pPr marL="971550" marR="0" lvl="3" indent="-234950" algn="l" rtl="0">
              <a:spcBef>
                <a:spcPts val="2400"/>
              </a:spcBef>
              <a:spcAft>
                <a:spcPts val="0"/>
              </a:spcAft>
              <a:buClr>
                <a:schemeClr val="lt1"/>
              </a:buClr>
              <a:buSzPts val="2600"/>
              <a:buFont typeface="Arial"/>
              <a:buNone/>
            </a:pPr>
            <a:endParaRPr sz="2600" b="0" i="0" u="none" strike="noStrike" cap="none" dirty="0">
              <a:solidFill>
                <a:schemeClr val="lt2"/>
              </a:solidFill>
              <a:latin typeface="Trebuchet MS"/>
              <a:ea typeface="Trebuchet MS"/>
              <a:cs typeface="Trebuchet MS"/>
              <a:sym typeface="Trebuchet MS"/>
            </a:endParaRPr>
          </a:p>
          <a:p>
            <a:pPr marL="971550" marR="0" lvl="3" indent="-234950" algn="l" rtl="0">
              <a:spcBef>
                <a:spcPts val="2400"/>
              </a:spcBef>
              <a:spcAft>
                <a:spcPts val="0"/>
              </a:spcAft>
              <a:buClr>
                <a:schemeClr val="lt1"/>
              </a:buClr>
              <a:buSzPts val="2600"/>
              <a:buFont typeface="Arial"/>
              <a:buNone/>
            </a:pPr>
            <a:endParaRPr sz="2600" b="0" i="0" u="none" strike="noStrike" cap="none" dirty="0">
              <a:solidFill>
                <a:schemeClr val="lt1"/>
              </a:solidFill>
              <a:latin typeface="Trebuchet MS"/>
              <a:ea typeface="Trebuchet MS"/>
              <a:cs typeface="Trebuchet MS"/>
              <a:sym typeface="Trebuchet MS"/>
            </a:endParaRPr>
          </a:p>
          <a:p>
            <a:pPr marL="0" marR="0" lvl="0" indent="0" algn="l" rtl="0">
              <a:spcBef>
                <a:spcPts val="5600"/>
              </a:spcBef>
              <a:spcAft>
                <a:spcPts val="0"/>
              </a:spcAft>
              <a:buNone/>
            </a:pPr>
            <a:endParaRPr sz="2400" dirty="0">
              <a:solidFill>
                <a:srgbClr val="53585F"/>
              </a:solidFill>
              <a:latin typeface="Trebuchet MS"/>
              <a:ea typeface="Trebuchet MS"/>
              <a:cs typeface="Trebuchet MS"/>
              <a:sym typeface="Trebuchet MS"/>
            </a:endParaRPr>
          </a:p>
          <a:p>
            <a:pPr marL="457200" marR="0" lvl="0" indent="-304800" algn="l" rtl="0">
              <a:spcBef>
                <a:spcPts val="5600"/>
              </a:spcBef>
              <a:spcAft>
                <a:spcPts val="0"/>
              </a:spcAft>
              <a:buClr>
                <a:srgbClr val="53585F"/>
              </a:buClr>
              <a:buSzPts val="2400"/>
              <a:buFont typeface="Courier New"/>
              <a:buNone/>
            </a:pPr>
            <a:endParaRPr sz="2400" dirty="0">
              <a:solidFill>
                <a:srgbClr val="53585F"/>
              </a:solidFill>
              <a:latin typeface="Trebuchet MS"/>
              <a:ea typeface="Trebuchet MS"/>
              <a:cs typeface="Trebuchet MS"/>
              <a:sym typeface="Trebuchet MS"/>
            </a:endParaRPr>
          </a:p>
          <a:p>
            <a:pPr marL="457200" marR="0" lvl="0" indent="-304800" algn="l" rtl="0">
              <a:spcBef>
                <a:spcPts val="5600"/>
              </a:spcBef>
              <a:spcAft>
                <a:spcPts val="0"/>
              </a:spcAft>
              <a:buClr>
                <a:srgbClr val="53585F"/>
              </a:buClr>
              <a:buSzPts val="2400"/>
              <a:buFont typeface="Courier New"/>
              <a:buNone/>
            </a:pPr>
            <a:endParaRPr sz="2400" dirty="0">
              <a:solidFill>
                <a:srgbClr val="53585F"/>
              </a:solidFill>
              <a:latin typeface="Trebuchet MS"/>
              <a:ea typeface="Trebuchet MS"/>
              <a:cs typeface="Trebuchet MS"/>
              <a:sym typeface="Trebuchet MS"/>
            </a:endParaRPr>
          </a:p>
        </p:txBody>
      </p:sp>
      <p:pic>
        <p:nvPicPr>
          <p:cNvPr id="335" name="Google Shape;335;p29" descr="A row of houses&#10;&#10;Description automatically generated with medium confidence"/>
          <p:cNvPicPr preferRelativeResize="0"/>
          <p:nvPr/>
        </p:nvPicPr>
        <p:blipFill rotWithShape="1">
          <a:blip r:embed="rId3">
            <a:alphaModFix/>
          </a:blip>
          <a:srcRect l="8785" t="4248" r="8059" b="8129"/>
          <a:stretch/>
        </p:blipFill>
        <p:spPr>
          <a:xfrm>
            <a:off x="9042401" y="2319867"/>
            <a:ext cx="7772400" cy="61606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60684"/>
    </mc:Choice>
    <mc:Fallback xmlns="">
      <p:transition spd="slow" advTm="6068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txBox="1">
            <a:spLocks noGrp="1"/>
          </p:cNvSpPr>
          <p:nvPr>
            <p:ph type="title"/>
          </p:nvPr>
        </p:nvSpPr>
        <p:spPr>
          <a:xfrm>
            <a:off x="3519" y="548639"/>
            <a:ext cx="17331703" cy="169164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t>The Development Process</a:t>
            </a:r>
          </a:p>
        </p:txBody>
      </p:sp>
      <p:pic>
        <p:nvPicPr>
          <p:cNvPr id="120" name="Google Shape;120;p3"/>
          <p:cNvPicPr preferRelativeResize="0"/>
          <p:nvPr/>
        </p:nvPicPr>
        <p:blipFill rotWithShape="1">
          <a:blip r:embed="rId3">
            <a:alphaModFix/>
          </a:blip>
          <a:srcRect l="4239"/>
          <a:stretch/>
        </p:blipFill>
        <p:spPr>
          <a:xfrm>
            <a:off x="8661313" y="2876818"/>
            <a:ext cx="8673910" cy="6038582"/>
          </a:xfrm>
          <a:prstGeom prst="rect">
            <a:avLst/>
          </a:prstGeom>
          <a:noFill/>
          <a:ln>
            <a:noFill/>
          </a:ln>
        </p:spPr>
      </p:pic>
      <p:pic>
        <p:nvPicPr>
          <p:cNvPr id="121" name="Google Shape;121;p3" descr="A group of people in a room&#10;&#10;Description automatically generated with medium confidence"/>
          <p:cNvPicPr preferRelativeResize="0"/>
          <p:nvPr/>
        </p:nvPicPr>
        <p:blipFill rotWithShape="1">
          <a:blip r:embed="rId4">
            <a:alphaModFix/>
          </a:blip>
          <a:srcRect l="-9" t="1354" r="1850" b="5684"/>
          <a:stretch/>
        </p:blipFill>
        <p:spPr>
          <a:xfrm>
            <a:off x="-761" y="2876818"/>
            <a:ext cx="8501294" cy="6038581"/>
          </a:xfrm>
          <a:prstGeom prst="rect">
            <a:avLst/>
          </a:prstGeom>
          <a:noFill/>
          <a:ln>
            <a:noFill/>
          </a:ln>
        </p:spPr>
      </p:pic>
    </p:spTree>
    <p:extLst>
      <p:ext uri="{BB962C8B-B14F-4D97-AF65-F5344CB8AC3E}">
        <p14:creationId xmlns:p14="http://schemas.microsoft.com/office/powerpoint/2010/main" val="2552177"/>
      </p:ext>
    </p:extLst>
  </p:cSld>
  <p:clrMapOvr>
    <a:masterClrMapping/>
  </p:clrMapOvr>
  <mc:AlternateContent xmlns:mc="http://schemas.openxmlformats.org/markup-compatibility/2006" xmlns:p14="http://schemas.microsoft.com/office/powerpoint/2010/main">
    <mc:Choice Requires="p14">
      <p:transition spd="slow" p14:dur="2000" advTm="6235"/>
    </mc:Choice>
    <mc:Fallback xmlns="">
      <p:transition spd="slow" advTm="623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0"/>
          <p:cNvSpPr txBox="1">
            <a:spLocks noGrp="1"/>
          </p:cNvSpPr>
          <p:nvPr>
            <p:ph type="title"/>
          </p:nvPr>
        </p:nvSpPr>
        <p:spPr>
          <a:xfrm>
            <a:off x="868680" y="530352"/>
            <a:ext cx="14630847" cy="149087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ENCOURAGE AFFORDABILITY WITH INCENTIVES  </a:t>
            </a:r>
            <a:endParaRPr dirty="0"/>
          </a:p>
        </p:txBody>
      </p:sp>
      <p:sp>
        <p:nvSpPr>
          <p:cNvPr id="341" name="Google Shape;341;p30"/>
          <p:cNvSpPr txBox="1">
            <a:spLocks noGrp="1"/>
          </p:cNvSpPr>
          <p:nvPr>
            <p:ph type="body" idx="1"/>
          </p:nvPr>
        </p:nvSpPr>
        <p:spPr>
          <a:xfrm>
            <a:off x="868680" y="1600200"/>
            <a:ext cx="7772399" cy="6384185"/>
          </a:xfrm>
          <a:prstGeom prst="rect">
            <a:avLst/>
          </a:prstGeom>
          <a:noFill/>
          <a:ln>
            <a:noFill/>
          </a:ln>
        </p:spPr>
        <p:txBody>
          <a:bodyPr spcFirstLastPara="1" wrap="square" lIns="91425" tIns="45700" rIns="91425" bIns="45700" anchor="t" anchorCtr="0">
            <a:noAutofit/>
          </a:bodyPr>
          <a:lstStyle/>
          <a:p>
            <a:pPr marL="457200" lvl="2" indent="-457200" algn="l" rtl="0">
              <a:spcBef>
                <a:spcPts val="0"/>
              </a:spcBef>
              <a:spcAft>
                <a:spcPts val="0"/>
              </a:spcAft>
              <a:buClr>
                <a:srgbClr val="C12032"/>
              </a:buClr>
              <a:buSzPct val="100000"/>
              <a:buFont typeface="Arial" panose="020B0604020202020204" pitchFamily="34" charset="0"/>
              <a:buChar char="•"/>
            </a:pPr>
            <a:r>
              <a:rPr lang="en-US" sz="2800" dirty="0">
                <a:solidFill>
                  <a:schemeClr val="lt2"/>
                </a:solidFill>
              </a:rPr>
              <a:t>Provide land and infrastructure at a reduced or no cost (See Silverton-Anvil case study)</a:t>
            </a:r>
          </a:p>
          <a:p>
            <a:pPr marL="457200" lvl="2" indent="-457200" algn="l" rtl="0">
              <a:spcBef>
                <a:spcPts val="2400"/>
              </a:spcBef>
              <a:spcAft>
                <a:spcPts val="0"/>
              </a:spcAft>
              <a:buClr>
                <a:srgbClr val="C12032"/>
              </a:buClr>
              <a:buSzPct val="100000"/>
              <a:buFont typeface="Arial" panose="020B0604020202020204" pitchFamily="34" charset="0"/>
              <a:buChar char="•"/>
            </a:pPr>
            <a:r>
              <a:rPr lang="en-US" sz="2800" dirty="0">
                <a:solidFill>
                  <a:schemeClr val="lt2"/>
                </a:solidFill>
              </a:rPr>
              <a:t>Reduce minimum lot sizes and minimum home sizes </a:t>
            </a:r>
            <a:endParaRPr sz="2800" dirty="0">
              <a:solidFill>
                <a:schemeClr val="lt2"/>
              </a:solidFill>
            </a:endParaRPr>
          </a:p>
          <a:p>
            <a:pPr marL="457200" lvl="2" indent="-457200" algn="l" rtl="0">
              <a:spcBef>
                <a:spcPts val="2400"/>
              </a:spcBef>
              <a:spcAft>
                <a:spcPts val="0"/>
              </a:spcAft>
              <a:buClr>
                <a:srgbClr val="C12032"/>
              </a:buClr>
              <a:buSzPct val="100000"/>
              <a:buFont typeface="Arial" panose="020B0604020202020204" pitchFamily="34" charset="0"/>
              <a:buChar char="•"/>
            </a:pPr>
            <a:r>
              <a:rPr lang="en-US" sz="2800" dirty="0">
                <a:solidFill>
                  <a:schemeClr val="lt2"/>
                </a:solidFill>
              </a:rPr>
              <a:t>Reduce number of parking spaces required per unit</a:t>
            </a:r>
            <a:endParaRPr sz="2800" dirty="0">
              <a:solidFill>
                <a:schemeClr val="lt2"/>
              </a:solidFill>
            </a:endParaRPr>
          </a:p>
          <a:p>
            <a:pPr marL="457200" lvl="2" indent="-457200" algn="l" rtl="0">
              <a:spcBef>
                <a:spcPts val="2400"/>
              </a:spcBef>
              <a:spcAft>
                <a:spcPts val="0"/>
              </a:spcAft>
              <a:buClr>
                <a:srgbClr val="C12032"/>
              </a:buClr>
              <a:buSzPct val="100000"/>
              <a:buFont typeface="Arial" panose="020B0604020202020204" pitchFamily="34" charset="0"/>
              <a:buChar char="•"/>
            </a:pPr>
            <a:r>
              <a:rPr lang="en-US" sz="2800" dirty="0">
                <a:solidFill>
                  <a:schemeClr val="lt2"/>
                </a:solidFill>
              </a:rPr>
              <a:t>Increased height and density bonuses (could be based on percent or number of affordable units provided)</a:t>
            </a:r>
            <a:endParaRPr sz="2800" dirty="0">
              <a:solidFill>
                <a:schemeClr val="lt2"/>
              </a:solidFill>
            </a:endParaRPr>
          </a:p>
          <a:p>
            <a:pPr marL="457200" lvl="2" indent="-457200" algn="l" rtl="0">
              <a:spcBef>
                <a:spcPts val="2400"/>
              </a:spcBef>
              <a:spcAft>
                <a:spcPts val="0"/>
              </a:spcAft>
              <a:buClr>
                <a:srgbClr val="C12032"/>
              </a:buClr>
              <a:buSzPct val="100000"/>
              <a:buFont typeface="Arial" panose="020B0604020202020204" pitchFamily="34" charset="0"/>
              <a:buChar char="•"/>
            </a:pPr>
            <a:r>
              <a:rPr lang="en-US" sz="2800" dirty="0">
                <a:solidFill>
                  <a:schemeClr val="lt2"/>
                </a:solidFill>
              </a:rPr>
              <a:t>Reduced development fees</a:t>
            </a:r>
            <a:endParaRPr sz="2400" dirty="0"/>
          </a:p>
        </p:txBody>
      </p:sp>
      <p:pic>
        <p:nvPicPr>
          <p:cNvPr id="342" name="Google Shape;342;p30" descr="A picture containing road, outdoor, house&#10;&#10;Description automatically generated"/>
          <p:cNvPicPr preferRelativeResize="0"/>
          <p:nvPr/>
        </p:nvPicPr>
        <p:blipFill rotWithShape="1">
          <a:blip r:embed="rId3">
            <a:alphaModFix/>
          </a:blip>
          <a:srcRect l="10224" r="19676"/>
          <a:stretch/>
        </p:blipFill>
        <p:spPr>
          <a:xfrm>
            <a:off x="9042401" y="1600198"/>
            <a:ext cx="7772399" cy="68803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4422"/>
    </mc:Choice>
    <mc:Fallback xmlns="">
      <p:transition spd="slow" advTm="3442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1"/>
          <p:cNvSpPr txBox="1">
            <a:spLocks noGrp="1"/>
          </p:cNvSpPr>
          <p:nvPr>
            <p:ph type="body" idx="1"/>
          </p:nvPr>
        </p:nvSpPr>
        <p:spPr>
          <a:xfrm>
            <a:off x="9160933" y="1600200"/>
            <a:ext cx="7535334" cy="6465817"/>
          </a:xfrm>
          <a:prstGeom prst="rect">
            <a:avLst/>
          </a:prstGeom>
          <a:noFill/>
          <a:ln>
            <a:noFill/>
          </a:ln>
        </p:spPr>
        <p:txBody>
          <a:bodyPr spcFirstLastPara="1" wrap="square" lIns="91425" tIns="45700" rIns="91425" bIns="45700" anchor="t" anchorCtr="0">
            <a:normAutofit/>
          </a:bodyPr>
          <a:lstStyle/>
          <a:p>
            <a:pPr marL="457200" lvl="1" indent="-457200" algn="l" rtl="0">
              <a:spcBef>
                <a:spcPts val="0"/>
              </a:spcBef>
              <a:spcAft>
                <a:spcPts val="0"/>
              </a:spcAft>
              <a:buClr>
                <a:srgbClr val="C12032"/>
              </a:buClr>
              <a:buSzPct val="100000"/>
              <a:buFont typeface="Arial" panose="020B0604020202020204" pitchFamily="34" charset="0"/>
              <a:buChar char="•"/>
            </a:pPr>
            <a:r>
              <a:rPr lang="en-US" sz="2800" dirty="0">
                <a:solidFill>
                  <a:schemeClr val="lt2"/>
                </a:solidFill>
              </a:rPr>
              <a:t>What specific barriers exist in your code? Are there others? What changes/updates (if any) is your community working on?  </a:t>
            </a:r>
            <a:endParaRPr sz="2800" dirty="0">
              <a:solidFill>
                <a:schemeClr val="lt2"/>
              </a:solidFill>
            </a:endParaRPr>
          </a:p>
          <a:p>
            <a:pPr marL="457200" lvl="1" indent="-457200" algn="l" rtl="0">
              <a:spcBef>
                <a:spcPts val="0"/>
              </a:spcBef>
              <a:spcAft>
                <a:spcPts val="0"/>
              </a:spcAft>
              <a:buClr>
                <a:srgbClr val="C12032"/>
              </a:buClr>
              <a:buSzPct val="100000"/>
              <a:buFont typeface="Arial" panose="020B0604020202020204" pitchFamily="34" charset="0"/>
              <a:buChar char="•"/>
            </a:pPr>
            <a:endParaRPr lang="en-US" sz="2800" dirty="0">
              <a:solidFill>
                <a:schemeClr val="lt2"/>
              </a:solidFill>
            </a:endParaRPr>
          </a:p>
          <a:p>
            <a:pPr marL="457200" lvl="1" indent="-457200" algn="l" rtl="0">
              <a:spcBef>
                <a:spcPts val="0"/>
              </a:spcBef>
              <a:spcAft>
                <a:spcPts val="0"/>
              </a:spcAft>
              <a:buClr>
                <a:srgbClr val="C12032"/>
              </a:buClr>
              <a:buSzPct val="100000"/>
              <a:buFont typeface="Arial" panose="020B0604020202020204" pitchFamily="34" charset="0"/>
              <a:buChar char="•"/>
            </a:pPr>
            <a:r>
              <a:rPr lang="en-US" sz="2800" dirty="0">
                <a:solidFill>
                  <a:schemeClr val="lt2"/>
                </a:solidFill>
              </a:rPr>
              <a:t>What incentives has your community tried already? Have these led to additional affordable housing units?</a:t>
            </a:r>
            <a:endParaRPr sz="2800" dirty="0">
              <a:solidFill>
                <a:schemeClr val="lt2"/>
              </a:solidFill>
            </a:endParaRPr>
          </a:p>
        </p:txBody>
      </p:sp>
      <p:sp>
        <p:nvSpPr>
          <p:cNvPr id="348" name="Google Shape;348;p31"/>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dirty="0">
                <a:solidFill>
                  <a:schemeClr val="lt2"/>
                </a:solidFill>
                <a:latin typeface="Trebuchet MS"/>
                <a:ea typeface="Trebuchet MS"/>
                <a:cs typeface="Trebuchet MS"/>
                <a:sym typeface="Trebuchet MS"/>
              </a:rPr>
              <a:t>EXERCISE / DISCUSSION</a:t>
            </a:r>
            <a:endParaRPr sz="4000" dirty="0"/>
          </a:p>
        </p:txBody>
      </p:sp>
      <p:pic>
        <p:nvPicPr>
          <p:cNvPr id="2" name="Picture 1">
            <a:extLst>
              <a:ext uri="{FF2B5EF4-FFF2-40B4-BE49-F238E27FC236}">
                <a16:creationId xmlns:a16="http://schemas.microsoft.com/office/drawing/2014/main" id="{9735123D-C277-4004-6908-4668B0DD83DA}"/>
              </a:ext>
            </a:extLst>
          </p:cNvPr>
          <p:cNvPicPr>
            <a:picLocks noChangeAspect="1"/>
          </p:cNvPicPr>
          <p:nvPr/>
        </p:nvPicPr>
        <p:blipFill rotWithShape="1">
          <a:blip r:embed="rId3"/>
          <a:srcRect l="18989" t="21601" r="16529" b="384"/>
          <a:stretch/>
        </p:blipFill>
        <p:spPr>
          <a:xfrm>
            <a:off x="868680" y="1600200"/>
            <a:ext cx="7772400" cy="6880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97"/>
    </mc:Choice>
    <mc:Fallback xmlns="">
      <p:transition spd="slow" advTm="2239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2"/>
          <p:cNvSpPr txBox="1">
            <a:spLocks noGrp="1"/>
          </p:cNvSpPr>
          <p:nvPr>
            <p:ph type="title"/>
          </p:nvPr>
        </p:nvSpPr>
        <p:spPr>
          <a:xfrm>
            <a:off x="868680" y="530352"/>
            <a:ext cx="14630847" cy="149087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DEVELOPMENT ROLES OF LOCAL GOVERNMENT</a:t>
            </a:r>
            <a:endParaRPr dirty="0"/>
          </a:p>
        </p:txBody>
      </p:sp>
      <p:sp>
        <p:nvSpPr>
          <p:cNvPr id="354" name="Google Shape;354;p32"/>
          <p:cNvSpPr txBox="1">
            <a:spLocks noGrp="1"/>
          </p:cNvSpPr>
          <p:nvPr>
            <p:ph type="body" idx="1"/>
          </p:nvPr>
        </p:nvSpPr>
        <p:spPr>
          <a:xfrm>
            <a:off x="867862" y="1600200"/>
            <a:ext cx="7615738" cy="6834037"/>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C12032"/>
              </a:buClr>
              <a:buSzPct val="100000"/>
              <a:buFont typeface="Arial" panose="020B0604020202020204" pitchFamily="34" charset="0"/>
              <a:buChar char="•"/>
            </a:pPr>
            <a:r>
              <a:rPr lang="en-US" sz="2800" dirty="0"/>
              <a:t>Primary Developer Role</a:t>
            </a:r>
          </a:p>
          <a:p>
            <a:pPr marL="457200" lvl="0" indent="-457200" algn="l" rtl="0">
              <a:spcBef>
                <a:spcPts val="2400"/>
              </a:spcBef>
              <a:spcAft>
                <a:spcPts val="0"/>
              </a:spcAft>
              <a:buClr>
                <a:srgbClr val="C12032"/>
              </a:buClr>
              <a:buSzPct val="100000"/>
              <a:buFont typeface="Arial" panose="020B0604020202020204" pitchFamily="34" charset="0"/>
              <a:buChar char="•"/>
            </a:pPr>
            <a:r>
              <a:rPr lang="en-US" sz="2800" dirty="0"/>
              <a:t>Development Partner </a:t>
            </a:r>
            <a:endParaRPr sz="2800" dirty="0"/>
          </a:p>
          <a:p>
            <a:pPr marL="1066800" lvl="2" indent="-457200" algn="l" rtl="0">
              <a:spcBef>
                <a:spcPts val="2400"/>
              </a:spcBef>
              <a:spcAft>
                <a:spcPts val="0"/>
              </a:spcAft>
              <a:buClr>
                <a:srgbClr val="C12032"/>
              </a:buClr>
              <a:buSzPct val="100000"/>
              <a:buFont typeface="Courier New" panose="02070309020205020404" pitchFamily="49" charset="0"/>
              <a:buChar char="o"/>
            </a:pPr>
            <a:r>
              <a:rPr lang="en-US" sz="2400" dirty="0">
                <a:solidFill>
                  <a:schemeClr val="lt2"/>
                </a:solidFill>
              </a:rPr>
              <a:t>Partner with private developer(s), non-profit developer, public housing authority, community land trusts, public utilities, local anchor institutions/major employers, school districts</a:t>
            </a:r>
          </a:p>
          <a:p>
            <a:pPr marL="457200" lvl="2" indent="-457200" algn="l" rtl="0">
              <a:spcBef>
                <a:spcPts val="2400"/>
              </a:spcBef>
              <a:spcAft>
                <a:spcPts val="0"/>
              </a:spcAft>
              <a:buClr>
                <a:srgbClr val="C12032"/>
              </a:buClr>
              <a:buSzPct val="100000"/>
              <a:buFont typeface="Arial" panose="020B0604020202020204" pitchFamily="34" charset="0"/>
              <a:buChar char="•"/>
            </a:pPr>
            <a:r>
              <a:rPr lang="en-US" sz="2800" dirty="0">
                <a:solidFill>
                  <a:schemeClr val="lt2"/>
                </a:solidFill>
              </a:rPr>
              <a:t>Funding Partners </a:t>
            </a:r>
          </a:p>
          <a:p>
            <a:pPr marL="457200" lvl="2" indent="-457200" algn="l" rtl="0">
              <a:spcBef>
                <a:spcPts val="2400"/>
              </a:spcBef>
              <a:spcAft>
                <a:spcPts val="0"/>
              </a:spcAft>
              <a:buClr>
                <a:srgbClr val="C12032"/>
              </a:buClr>
              <a:buSzPct val="100000"/>
              <a:buFont typeface="Arial" panose="020B0604020202020204" pitchFamily="34" charset="0"/>
              <a:buChar char="•"/>
            </a:pPr>
            <a:r>
              <a:rPr lang="en-US" sz="2800" dirty="0">
                <a:solidFill>
                  <a:srgbClr val="53585F"/>
                </a:solidFill>
              </a:rPr>
              <a:t>Operator/</a:t>
            </a:r>
            <a:r>
              <a:rPr lang="en-US" sz="2800" dirty="0" err="1">
                <a:solidFill>
                  <a:srgbClr val="53585F"/>
                </a:solidFill>
              </a:rPr>
              <a:t>Managment</a:t>
            </a:r>
            <a:r>
              <a:rPr lang="en-US" sz="2800" dirty="0"/>
              <a:t> </a:t>
            </a:r>
            <a:endParaRPr sz="2800" dirty="0">
              <a:solidFill>
                <a:schemeClr val="lt2"/>
              </a:solidFill>
            </a:endParaRPr>
          </a:p>
        </p:txBody>
      </p:sp>
      <p:pic>
        <p:nvPicPr>
          <p:cNvPr id="2" name="Google Shape;342;p30">
            <a:extLst>
              <a:ext uri="{FF2B5EF4-FFF2-40B4-BE49-F238E27FC236}">
                <a16:creationId xmlns:a16="http://schemas.microsoft.com/office/drawing/2014/main" id="{41D86E9A-D9E3-3E62-DF8E-C45078AAB340}"/>
              </a:ext>
            </a:extLst>
          </p:cNvPr>
          <p:cNvPicPr preferRelativeResize="0"/>
          <p:nvPr/>
        </p:nvPicPr>
        <p:blipFill>
          <a:blip r:embed="rId3"/>
          <a:srcRect l="8119" r="8119"/>
          <a:stretch/>
        </p:blipFill>
        <p:spPr>
          <a:xfrm>
            <a:off x="9042401" y="1600198"/>
            <a:ext cx="7772399" cy="68803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01225"/>
    </mc:Choice>
    <mc:Fallback xmlns="">
      <p:transition spd="slow" advTm="10122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3"/>
          <p:cNvSpPr txBox="1">
            <a:spLocks noGrp="1"/>
          </p:cNvSpPr>
          <p:nvPr>
            <p:ph type="body" idx="1"/>
          </p:nvPr>
        </p:nvSpPr>
        <p:spPr>
          <a:xfrm>
            <a:off x="867861" y="1600200"/>
            <a:ext cx="15203403" cy="7260527"/>
          </a:xfrm>
          <a:prstGeom prst="rect">
            <a:avLst/>
          </a:prstGeom>
          <a:noFill/>
          <a:ln>
            <a:noFill/>
          </a:ln>
        </p:spPr>
        <p:txBody>
          <a:bodyPr spcFirstLastPara="1" wrap="square" lIns="91425" tIns="45700" rIns="91425" bIns="45700" anchor="t" anchorCtr="0">
            <a:normAutofit/>
          </a:bodyPr>
          <a:lstStyle/>
          <a:p>
            <a:pPr marL="457200" lvl="1" indent="-457200" algn="l" rtl="0">
              <a:spcBef>
                <a:spcPts val="0"/>
              </a:spcBef>
              <a:spcAft>
                <a:spcPts val="0"/>
              </a:spcAft>
              <a:buClr>
                <a:srgbClr val="C12032"/>
              </a:buClr>
              <a:buSzPct val="100000"/>
              <a:buFont typeface="Arial" panose="020B0604020202020204" pitchFamily="34" charset="0"/>
              <a:buChar char="•"/>
            </a:pPr>
            <a:r>
              <a:rPr lang="en-US" sz="2800" dirty="0">
                <a:solidFill>
                  <a:schemeClr val="lt2"/>
                </a:solidFill>
              </a:rPr>
              <a:t>A community-based organization designed to ensure community stewardship of land, primarily used to ensure long-term housing affordability. The trust typically acquires land and maintains ownership of it permanently. </a:t>
            </a:r>
          </a:p>
          <a:p>
            <a:pPr marL="457200" lvl="1" indent="-457200" algn="l" rtl="0">
              <a:spcBef>
                <a:spcPts val="5600"/>
              </a:spcBef>
              <a:spcAft>
                <a:spcPts val="0"/>
              </a:spcAft>
              <a:buClr>
                <a:srgbClr val="C12032"/>
              </a:buClr>
              <a:buSzPct val="100000"/>
              <a:buFont typeface="Arial" panose="020B0604020202020204" pitchFamily="34" charset="0"/>
              <a:buChar char="•"/>
            </a:pPr>
            <a:r>
              <a:rPr lang="en-US" sz="2800" dirty="0">
                <a:solidFill>
                  <a:schemeClr val="lt2"/>
                </a:solidFill>
              </a:rPr>
              <a:t>It enters into a long-term renewable lease with homeowners instead of a traditional sale. When the homeowner sells, the family earns a portion of the increased property value. The remainder is kept by the trust, preserving the affordability for future low- to moderate-income families</a:t>
            </a:r>
          </a:p>
          <a:p>
            <a:pPr marL="457200" lvl="1" indent="-457200" algn="l" rtl="0">
              <a:spcBef>
                <a:spcPts val="5600"/>
              </a:spcBef>
              <a:spcAft>
                <a:spcPts val="0"/>
              </a:spcAft>
              <a:buClr>
                <a:srgbClr val="C12032"/>
              </a:buClr>
              <a:buSzPct val="100000"/>
              <a:buFont typeface="Arial" panose="020B0604020202020204" pitchFamily="34" charset="0"/>
              <a:buChar char="•"/>
            </a:pPr>
            <a:r>
              <a:rPr lang="en-US" sz="2800" dirty="0">
                <a:solidFill>
                  <a:schemeClr val="lt2"/>
                </a:solidFill>
              </a:rPr>
              <a:t>CLTs are generally managed by a nonprofit or quasi-governmental organization and governed by a body comprised of purchasers of CLT homes, members of the public, and governmental and nonprofit stakeholders to ensure they remain grounded in the needs of the community</a:t>
            </a:r>
            <a:r>
              <a:rPr lang="en-US" sz="2600" dirty="0">
                <a:solidFill>
                  <a:schemeClr val="lt2"/>
                </a:solidFill>
              </a:rPr>
              <a:t>.</a:t>
            </a:r>
            <a:endParaRPr sz="2400" dirty="0">
              <a:solidFill>
                <a:schemeClr val="lt2"/>
              </a:solidFill>
            </a:endParaRPr>
          </a:p>
        </p:txBody>
      </p:sp>
      <p:sp>
        <p:nvSpPr>
          <p:cNvPr id="360" name="Google Shape;360;p33"/>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dirty="0">
                <a:solidFill>
                  <a:schemeClr val="lt2"/>
                </a:solidFill>
                <a:latin typeface="Trebuchet MS"/>
                <a:ea typeface="Trebuchet MS"/>
                <a:cs typeface="Trebuchet MS"/>
                <a:sym typeface="Trebuchet MS"/>
              </a:rPr>
              <a:t>COMMUNITY LAND TRUST (CLT)</a:t>
            </a:r>
            <a:endParaRPr sz="4000" dirty="0"/>
          </a:p>
        </p:txBody>
      </p:sp>
    </p:spTree>
  </p:cSld>
  <p:clrMapOvr>
    <a:masterClrMapping/>
  </p:clrMapOvr>
  <mc:AlternateContent xmlns:mc="http://schemas.openxmlformats.org/markup-compatibility/2006" xmlns:p14="http://schemas.microsoft.com/office/powerpoint/2010/main">
    <mc:Choice Requires="p14">
      <p:transition spd="slow" p14:dur="2000" advTm="54883"/>
    </mc:Choice>
    <mc:Fallback xmlns="">
      <p:transition spd="slow" advTm="5488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4"/>
          <p:cNvSpPr txBox="1">
            <a:spLocks noGrp="1"/>
          </p:cNvSpPr>
          <p:nvPr>
            <p:ph type="body" idx="1"/>
          </p:nvPr>
        </p:nvSpPr>
        <p:spPr>
          <a:xfrm>
            <a:off x="867861" y="1600200"/>
            <a:ext cx="15203403" cy="7260527"/>
          </a:xfrm>
          <a:prstGeom prst="rect">
            <a:avLst/>
          </a:prstGeom>
          <a:noFill/>
          <a:ln>
            <a:noFill/>
          </a:ln>
        </p:spPr>
        <p:txBody>
          <a:bodyPr spcFirstLastPara="1" wrap="square" lIns="91425" tIns="45700" rIns="91425" bIns="45700" anchor="t" anchorCtr="0">
            <a:normAutofit/>
          </a:bodyPr>
          <a:lstStyle/>
          <a:p>
            <a:pPr marL="457200" lvl="0" indent="-457200" algn="l" rtl="0">
              <a:spcBef>
                <a:spcPts val="0"/>
              </a:spcBef>
              <a:spcAft>
                <a:spcPts val="0"/>
              </a:spcAft>
              <a:buClr>
                <a:srgbClr val="C12032"/>
              </a:buClr>
              <a:buSzPts val="3200"/>
              <a:buFont typeface="Arial" panose="020B0604020202020204" pitchFamily="34" charset="0"/>
              <a:buChar char="•"/>
            </a:pPr>
            <a:r>
              <a:rPr lang="en-US" sz="2800" b="1" u="sng" dirty="0">
                <a:hlinkClick r:id="rId3">
                  <a:extLst>
                    <a:ext uri="{A12FA001-AC4F-418D-AE19-62706E023703}">
                      <ahyp:hlinkClr xmlns:ahyp="http://schemas.microsoft.com/office/drawing/2018/hyperlinkcolor" val="tx"/>
                    </a:ext>
                  </a:extLst>
                </a:hlinkClick>
              </a:rPr>
              <a:t>Elevation Community Land Trust</a:t>
            </a:r>
            <a:r>
              <a:rPr lang="en-US" sz="2800" b="1" dirty="0"/>
              <a:t> </a:t>
            </a:r>
            <a:r>
              <a:rPr lang="en-US" sz="2800" dirty="0"/>
              <a:t>works throughout the state and is one of the largest CLTs in Colorado and the country</a:t>
            </a:r>
            <a:endParaRPr sz="2800" dirty="0"/>
          </a:p>
          <a:p>
            <a:pPr marL="457200" lvl="1" indent="-457200" algn="l" rtl="0">
              <a:spcBef>
                <a:spcPts val="5600"/>
              </a:spcBef>
              <a:spcAft>
                <a:spcPts val="0"/>
              </a:spcAft>
              <a:buClr>
                <a:srgbClr val="C12032"/>
              </a:buClr>
              <a:buSzPts val="3200"/>
              <a:buFont typeface="Arial" panose="020B0604020202020204" pitchFamily="34" charset="0"/>
              <a:buChar char="•"/>
            </a:pPr>
            <a:r>
              <a:rPr lang="en-US" sz="2800" b="1" u="sng" dirty="0">
                <a:solidFill>
                  <a:srgbClr val="53585F"/>
                </a:solidFill>
                <a:hlinkClick r:id="rId4">
                  <a:extLst>
                    <a:ext uri="{A12FA001-AC4F-418D-AE19-62706E023703}">
                      <ahyp:hlinkClr xmlns:ahyp="http://schemas.microsoft.com/office/drawing/2018/hyperlinkcolor" val="tx"/>
                    </a:ext>
                  </a:extLst>
                </a:hlinkClick>
              </a:rPr>
              <a:t>Urban Land Conservancy</a:t>
            </a:r>
            <a:r>
              <a:rPr lang="en-US" sz="2800" b="1" dirty="0">
                <a:solidFill>
                  <a:srgbClr val="53585F"/>
                </a:solidFill>
              </a:rPr>
              <a:t> </a:t>
            </a:r>
            <a:r>
              <a:rPr lang="en-US" sz="2800" dirty="0">
                <a:solidFill>
                  <a:srgbClr val="53585F"/>
                </a:solidFill>
              </a:rPr>
              <a:t>based in Denver, predominantly works in Denver metropolitan area</a:t>
            </a:r>
            <a:endParaRPr sz="2800" dirty="0">
              <a:solidFill>
                <a:srgbClr val="53585F"/>
              </a:solidFill>
            </a:endParaRPr>
          </a:p>
          <a:p>
            <a:pPr marL="457200" lvl="1" indent="-457200" algn="l" rtl="0">
              <a:spcBef>
                <a:spcPts val="5600"/>
              </a:spcBef>
              <a:spcAft>
                <a:spcPts val="0"/>
              </a:spcAft>
              <a:buClr>
                <a:srgbClr val="C12032"/>
              </a:buClr>
              <a:buSzPts val="3200"/>
              <a:buFont typeface="Arial" panose="020B0604020202020204" pitchFamily="34" charset="0"/>
              <a:buChar char="•"/>
            </a:pPr>
            <a:r>
              <a:rPr lang="en-US" sz="2800" b="1" u="sng" dirty="0">
                <a:solidFill>
                  <a:srgbClr val="53585F"/>
                </a:solidFill>
                <a:hlinkClick r:id="rId5">
                  <a:extLst>
                    <a:ext uri="{A12FA001-AC4F-418D-AE19-62706E023703}">
                      <ahyp:hlinkClr xmlns:ahyp="http://schemas.microsoft.com/office/drawing/2018/hyperlinkcolor" val="tx"/>
                    </a:ext>
                  </a:extLst>
                </a:hlinkClick>
              </a:rPr>
              <a:t>Colorado Community Land Trust (CCLT)</a:t>
            </a:r>
            <a:r>
              <a:rPr lang="en-US" sz="2800" b="1" dirty="0">
                <a:solidFill>
                  <a:srgbClr val="53585F"/>
                </a:solidFill>
              </a:rPr>
              <a:t> </a:t>
            </a:r>
            <a:r>
              <a:rPr lang="en-US" sz="2800" dirty="0">
                <a:solidFill>
                  <a:srgbClr val="53585F"/>
                </a:solidFill>
              </a:rPr>
              <a:t>recently merged with Habitat for Humanity - predominantly works in Denver metropolitan area</a:t>
            </a:r>
            <a:endParaRPr sz="2800" dirty="0">
              <a:solidFill>
                <a:srgbClr val="53585F"/>
              </a:solidFill>
            </a:endParaRPr>
          </a:p>
          <a:p>
            <a:pPr marL="457200" lvl="1" indent="-457200" algn="l" rtl="0">
              <a:spcBef>
                <a:spcPts val="5600"/>
              </a:spcBef>
              <a:spcAft>
                <a:spcPts val="0"/>
              </a:spcAft>
              <a:buClr>
                <a:srgbClr val="C12032"/>
              </a:buClr>
              <a:buSzPts val="3200"/>
              <a:buFont typeface="Arial" panose="020B0604020202020204" pitchFamily="34" charset="0"/>
              <a:buChar char="•"/>
            </a:pPr>
            <a:r>
              <a:rPr lang="en-US" sz="2800" b="1" u="sng" dirty="0">
                <a:solidFill>
                  <a:srgbClr val="53585F"/>
                </a:solidFill>
                <a:hlinkClick r:id="rId6">
                  <a:extLst>
                    <a:ext uri="{A12FA001-AC4F-418D-AE19-62706E023703}">
                      <ahyp:hlinkClr xmlns:ahyp="http://schemas.microsoft.com/office/drawing/2018/hyperlinkcolor" val="tx"/>
                    </a:ext>
                  </a:extLst>
                </a:hlinkClick>
              </a:rPr>
              <a:t>Chaffee Housing Trust</a:t>
            </a:r>
            <a:r>
              <a:rPr lang="en-US" sz="2800" b="1" dirty="0">
                <a:solidFill>
                  <a:srgbClr val="53585F"/>
                </a:solidFill>
              </a:rPr>
              <a:t> </a:t>
            </a:r>
            <a:r>
              <a:rPr lang="en-US" sz="2800" dirty="0">
                <a:solidFill>
                  <a:srgbClr val="53585F"/>
                </a:solidFill>
              </a:rPr>
              <a:t>provides affordable housing to Chaffee and Lake County residents</a:t>
            </a:r>
            <a:endParaRPr sz="2800" dirty="0">
              <a:solidFill>
                <a:srgbClr val="53585F"/>
              </a:solidFill>
            </a:endParaRPr>
          </a:p>
        </p:txBody>
      </p:sp>
      <p:sp>
        <p:nvSpPr>
          <p:cNvPr id="366" name="Google Shape;366;p34"/>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r>
              <a:rPr lang="en-US" sz="4000" b="1" i="1" dirty="0">
                <a:solidFill>
                  <a:schemeClr val="lt2"/>
                </a:solidFill>
                <a:latin typeface="Trebuchet MS"/>
                <a:ea typeface="Trebuchet MS"/>
                <a:cs typeface="Trebuchet MS"/>
                <a:sym typeface="Trebuchet MS"/>
              </a:rPr>
              <a:t>MAJOR COMMUNITY LAND TRUSTS IN COLORADO</a:t>
            </a:r>
            <a:endParaRPr lang="en-US" sz="4000" b="1" i="1" dirty="0">
              <a:solidFill>
                <a:schemeClr val="lt2"/>
              </a:solidFill>
              <a:latin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2000" advTm="48146"/>
    </mc:Choice>
    <mc:Fallback xmlns="">
      <p:transition spd="slow" advTm="48146"/>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5"/>
          <p:cNvSpPr txBox="1"/>
          <p:nvPr/>
        </p:nvSpPr>
        <p:spPr>
          <a:xfrm>
            <a:off x="868680" y="530352"/>
            <a:ext cx="15857816"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dirty="0">
                <a:solidFill>
                  <a:schemeClr val="lt2"/>
                </a:solidFill>
                <a:latin typeface="Trebuchet MS"/>
                <a:ea typeface="Trebuchet MS"/>
                <a:cs typeface="Trebuchet MS"/>
                <a:sym typeface="Trebuchet MS"/>
              </a:rPr>
              <a:t>PUBLIC – PRIVATE PARTNERSHIP CASE STUDY</a:t>
            </a:r>
            <a:endParaRPr sz="4000" dirty="0"/>
          </a:p>
        </p:txBody>
      </p:sp>
      <p:sp>
        <p:nvSpPr>
          <p:cNvPr id="373" name="Google Shape;373;p35"/>
          <p:cNvSpPr txBox="1"/>
          <p:nvPr/>
        </p:nvSpPr>
        <p:spPr>
          <a:xfrm>
            <a:off x="868680" y="1600200"/>
            <a:ext cx="7801451" cy="6599106"/>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spcBef>
                <a:spcPts val="0"/>
              </a:spcBef>
              <a:spcAft>
                <a:spcPts val="0"/>
              </a:spcAft>
              <a:buNone/>
            </a:pPr>
            <a:r>
              <a:rPr lang="en-US" sz="3200" b="1" dirty="0">
                <a:solidFill>
                  <a:srgbClr val="53585F"/>
                </a:solidFill>
                <a:latin typeface="Trebuchet MS"/>
                <a:ea typeface="Trebuchet MS"/>
                <a:cs typeface="Trebuchet MS"/>
                <a:sym typeface="Trebuchet MS"/>
              </a:rPr>
              <a:t>Anvil Mountain Development – Silverton, CO</a:t>
            </a:r>
            <a:endParaRPr sz="3200" b="1" dirty="0">
              <a:solidFill>
                <a:schemeClr val="lt2"/>
              </a:solidFill>
              <a:latin typeface="Trebuchet MS"/>
              <a:ea typeface="Trebuchet MS"/>
              <a:cs typeface="Trebuchet MS"/>
              <a:sym typeface="Trebuchet MS"/>
            </a:endParaRPr>
          </a:p>
          <a:p>
            <a:pPr marL="457200" marR="0" lvl="1" indent="-457200" algn="l" rtl="0">
              <a:spcBef>
                <a:spcPts val="2400"/>
              </a:spcBef>
              <a:spcAft>
                <a:spcPts val="0"/>
              </a:spcAft>
              <a:buClr>
                <a:srgbClr val="C12032"/>
              </a:buClr>
              <a:buSzPct val="100000"/>
              <a:buFont typeface="Arial" panose="020B0604020202020204" pitchFamily="34" charset="0"/>
              <a:buChar char="•"/>
            </a:pPr>
            <a:r>
              <a:rPr lang="en-US" sz="2800" b="0" i="0" u="none" strike="noStrike" cap="none" dirty="0">
                <a:solidFill>
                  <a:schemeClr val="lt2"/>
                </a:solidFill>
                <a:latin typeface="Trebuchet MS"/>
                <a:ea typeface="Trebuchet MS"/>
                <a:cs typeface="Trebuchet MS"/>
                <a:sym typeface="Trebuchet MS"/>
              </a:rPr>
              <a:t>San Juan County used fees in lieu from the Purgatory Ski Resort affordable housing development fund to purchase land in Silverton and utilized DOLA grants to build infrastructure.</a:t>
            </a:r>
            <a:r>
              <a:rPr lang="en-US" sz="2800" b="0" i="0" u="none" strike="noStrike" cap="none" dirty="0">
                <a:solidFill>
                  <a:schemeClr val="lt1"/>
                </a:solidFill>
                <a:latin typeface="Trebuchet MS"/>
                <a:ea typeface="Trebuchet MS"/>
                <a:cs typeface="Trebuchet MS"/>
                <a:sym typeface="Trebuchet MS"/>
              </a:rPr>
              <a:t> I</a:t>
            </a:r>
            <a:endParaRPr sz="2800" b="0" i="0" u="none" strike="noStrike" cap="none" dirty="0">
              <a:solidFill>
                <a:schemeClr val="lt1"/>
              </a:solidFill>
              <a:latin typeface="Trebuchet MS"/>
              <a:ea typeface="Trebuchet MS"/>
              <a:cs typeface="Trebuchet MS"/>
            </a:endParaRPr>
          </a:p>
          <a:p>
            <a:pPr marL="457200" marR="0" lvl="1" indent="-457200" algn="l" rtl="0">
              <a:spcBef>
                <a:spcPts val="0"/>
              </a:spcBef>
              <a:spcAft>
                <a:spcPts val="0"/>
              </a:spcAft>
              <a:buFont typeface="Arial" panose="020B0604020202020204" pitchFamily="34" charset="0"/>
              <a:buChar char="•"/>
            </a:pPr>
            <a:endParaRPr sz="2800" b="0" i="0" u="none" strike="noStrike" cap="none" dirty="0">
              <a:solidFill>
                <a:schemeClr val="lt2"/>
              </a:solidFill>
              <a:latin typeface="Trebuchet MS"/>
              <a:ea typeface="Trebuchet MS"/>
              <a:cs typeface="Trebuchet MS"/>
            </a:endParaRPr>
          </a:p>
          <a:p>
            <a:pPr marL="457200" marR="0" lvl="1" indent="-457200" algn="l" rtl="0">
              <a:lnSpc>
                <a:spcPct val="150000"/>
              </a:lnSpc>
              <a:spcBef>
                <a:spcPts val="0"/>
              </a:spcBef>
              <a:spcAft>
                <a:spcPts val="0"/>
              </a:spcAft>
              <a:buClr>
                <a:srgbClr val="C12032"/>
              </a:buClr>
              <a:buSzPct val="100000"/>
              <a:buFont typeface="Arial" panose="020B0604020202020204" pitchFamily="34" charset="0"/>
              <a:buChar char="•"/>
            </a:pPr>
            <a:r>
              <a:rPr lang="en-US" sz="2800" b="0" i="0" u="none" strike="noStrike" cap="none" dirty="0">
                <a:solidFill>
                  <a:schemeClr val="lt2"/>
                </a:solidFill>
                <a:latin typeface="Trebuchet MS"/>
                <a:ea typeface="Trebuchet MS"/>
                <a:cs typeface="Trebuchet MS"/>
                <a:sym typeface="Trebuchet MS"/>
              </a:rPr>
              <a:t>Due to the inability to find interested developers, San Juan County acted as the developer for the affordable apartment complex. </a:t>
            </a:r>
            <a:endParaRPr sz="2800" dirty="0">
              <a:solidFill>
                <a:schemeClr val="lt2"/>
              </a:solidFill>
              <a:latin typeface="Trebuchet MS"/>
            </a:endParaRPr>
          </a:p>
          <a:p>
            <a:pPr marL="457200" marR="0" lvl="1" indent="-457200" algn="l" rtl="0">
              <a:spcBef>
                <a:spcPts val="3600"/>
              </a:spcBef>
              <a:spcAft>
                <a:spcPts val="0"/>
              </a:spcAft>
              <a:buClr>
                <a:srgbClr val="C12032"/>
              </a:buClr>
              <a:buSzPct val="100000"/>
              <a:buFont typeface="Arial" panose="020B0604020202020204" pitchFamily="34" charset="0"/>
              <a:buChar char="•"/>
            </a:pPr>
            <a:r>
              <a:rPr lang="en-US" sz="2800" b="0" i="0" u="none" strike="noStrike" cap="none" dirty="0">
                <a:solidFill>
                  <a:schemeClr val="lt2"/>
                </a:solidFill>
                <a:latin typeface="Trebuchet MS"/>
                <a:ea typeface="Trebuchet MS"/>
                <a:cs typeface="Trebuchet MS"/>
                <a:sym typeface="Trebuchet MS"/>
              </a:rPr>
              <a:t>Use of modular apartments allowed the County to build economically &amp; quickly.</a:t>
            </a:r>
            <a:endParaRPr sz="2800" b="0" i="0" u="none" strike="noStrike" cap="none" dirty="0">
              <a:solidFill>
                <a:schemeClr val="lt2"/>
              </a:solidFill>
              <a:latin typeface="Trebuchet MS"/>
              <a:ea typeface="Trebuchet MS"/>
              <a:cs typeface="Trebuchet MS"/>
            </a:endParaRPr>
          </a:p>
          <a:p>
            <a:pPr marL="457200" marR="0" lvl="1" indent="-457200" algn="l" rtl="0">
              <a:spcBef>
                <a:spcPts val="3600"/>
              </a:spcBef>
              <a:spcAft>
                <a:spcPts val="0"/>
              </a:spcAft>
              <a:buClr>
                <a:srgbClr val="C12032"/>
              </a:buClr>
              <a:buSzPct val="100000"/>
              <a:buFont typeface="Arial" panose="020B0604020202020204" pitchFamily="34" charset="0"/>
              <a:buChar char="•"/>
            </a:pPr>
            <a:r>
              <a:rPr lang="en-US" sz="2800" b="0" i="0" u="none" strike="noStrike" cap="none" dirty="0">
                <a:solidFill>
                  <a:schemeClr val="lt2"/>
                </a:solidFill>
                <a:latin typeface="Trebuchet MS"/>
                <a:ea typeface="Trebuchet MS"/>
                <a:cs typeface="Trebuchet MS"/>
                <a:sym typeface="Trebuchet MS"/>
              </a:rPr>
              <a:t>The county provided a streamlined development review process.</a:t>
            </a:r>
            <a:endParaRPr sz="2800" dirty="0">
              <a:solidFill>
                <a:schemeClr val="lt2"/>
              </a:solidFill>
            </a:endParaRPr>
          </a:p>
        </p:txBody>
      </p:sp>
      <p:pic>
        <p:nvPicPr>
          <p:cNvPr id="374" name="Google Shape;374;p35"/>
          <p:cNvPicPr preferRelativeResize="0"/>
          <p:nvPr/>
        </p:nvPicPr>
        <p:blipFill>
          <a:blip r:embed="rId3"/>
          <a:srcRect t="22278" b="22278"/>
          <a:stretch/>
        </p:blipFill>
        <p:spPr>
          <a:xfrm>
            <a:off x="9041736" y="1608666"/>
            <a:ext cx="7752955" cy="3223876"/>
          </a:xfrm>
          <a:prstGeom prst="rect">
            <a:avLst/>
          </a:prstGeom>
          <a:noFill/>
          <a:ln>
            <a:noFill/>
          </a:ln>
        </p:spPr>
      </p:pic>
      <p:pic>
        <p:nvPicPr>
          <p:cNvPr id="3" name="Google Shape;287;p22">
            <a:extLst>
              <a:ext uri="{FF2B5EF4-FFF2-40B4-BE49-F238E27FC236}">
                <a16:creationId xmlns:a16="http://schemas.microsoft.com/office/drawing/2014/main" id="{3BE824C8-79C8-8C04-9287-39E66EBBDC8D}"/>
              </a:ext>
            </a:extLst>
          </p:cNvPr>
          <p:cNvPicPr preferRelativeResize="0"/>
          <p:nvPr/>
        </p:nvPicPr>
        <p:blipFill>
          <a:blip r:embed="rId4"/>
          <a:srcRect t="22339" b="22339"/>
          <a:stretch/>
        </p:blipFill>
        <p:spPr>
          <a:xfrm>
            <a:off x="9041736" y="5292912"/>
            <a:ext cx="7752955" cy="32168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62065"/>
    </mc:Choice>
    <mc:Fallback xmlns="">
      <p:transition spd="slow" advTm="6206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6"/>
          <p:cNvSpPr txBox="1">
            <a:spLocks noGrp="1"/>
          </p:cNvSpPr>
          <p:nvPr>
            <p:ph type="body" idx="1"/>
          </p:nvPr>
        </p:nvSpPr>
        <p:spPr>
          <a:xfrm>
            <a:off x="9160933" y="1600200"/>
            <a:ext cx="7310650" cy="6608952"/>
          </a:xfrm>
          <a:prstGeom prst="rect">
            <a:avLst/>
          </a:prstGeom>
          <a:noFill/>
          <a:ln>
            <a:noFill/>
          </a:ln>
        </p:spPr>
        <p:txBody>
          <a:bodyPr spcFirstLastPara="1" wrap="square" lIns="91425" tIns="45700" rIns="91425" bIns="45700" anchor="t" anchorCtr="0">
            <a:normAutofit/>
          </a:bodyPr>
          <a:lstStyle/>
          <a:p>
            <a:pPr marL="457200" lvl="1" indent="-457200" algn="l" rtl="0">
              <a:spcBef>
                <a:spcPts val="0"/>
              </a:spcBef>
              <a:spcAft>
                <a:spcPts val="0"/>
              </a:spcAft>
              <a:buClr>
                <a:srgbClr val="C12032"/>
              </a:buClr>
              <a:buSzPct val="100000"/>
              <a:buFont typeface="Arial" panose="020B0604020202020204" pitchFamily="34" charset="0"/>
              <a:buChar char="•"/>
            </a:pPr>
            <a:r>
              <a:rPr lang="en-US" sz="2800" dirty="0">
                <a:solidFill>
                  <a:schemeClr val="lt2"/>
                </a:solidFill>
              </a:rPr>
              <a:t>In order undertake a new affordable housing development in your community, what is your local governments’ internal capacity?  What are your deficiencies, and gaps? </a:t>
            </a:r>
            <a:endParaRPr sz="2800" dirty="0">
              <a:solidFill>
                <a:schemeClr val="lt2"/>
              </a:solidFill>
            </a:endParaRPr>
          </a:p>
          <a:p>
            <a:pPr marL="889000" lvl="1" indent="-457200" algn="l" rtl="0">
              <a:spcBef>
                <a:spcPts val="0"/>
              </a:spcBef>
              <a:spcAft>
                <a:spcPts val="0"/>
              </a:spcAft>
              <a:buClr>
                <a:schemeClr val="lt1"/>
              </a:buClr>
              <a:buSzPts val="3200"/>
              <a:buFont typeface="Arial" panose="020B0604020202020204" pitchFamily="34" charset="0"/>
              <a:buChar char="•"/>
            </a:pPr>
            <a:endParaRPr sz="2800" dirty="0">
              <a:solidFill>
                <a:schemeClr val="lt2"/>
              </a:solidFill>
            </a:endParaRPr>
          </a:p>
          <a:p>
            <a:pPr marL="457200" lvl="1" indent="-457200" algn="l" rtl="0">
              <a:spcBef>
                <a:spcPts val="0"/>
              </a:spcBef>
              <a:spcAft>
                <a:spcPts val="0"/>
              </a:spcAft>
              <a:buClr>
                <a:srgbClr val="C12032"/>
              </a:buClr>
              <a:buSzPct val="100000"/>
              <a:buFont typeface="Arial" panose="020B0604020202020204" pitchFamily="34" charset="0"/>
              <a:buChar char="•"/>
            </a:pPr>
            <a:r>
              <a:rPr lang="en-US" sz="2800" dirty="0">
                <a:solidFill>
                  <a:schemeClr val="lt2"/>
                </a:solidFill>
              </a:rPr>
              <a:t>What partnerships and consultant assistance may be required to complete a housing development?</a:t>
            </a:r>
            <a:endParaRPr sz="2800" dirty="0">
              <a:solidFill>
                <a:schemeClr val="lt2"/>
              </a:solidFill>
            </a:endParaRPr>
          </a:p>
        </p:txBody>
      </p:sp>
      <p:sp>
        <p:nvSpPr>
          <p:cNvPr id="380" name="Google Shape;380;p36"/>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dirty="0">
                <a:solidFill>
                  <a:schemeClr val="lt2"/>
                </a:solidFill>
                <a:latin typeface="Trebuchet MS"/>
                <a:ea typeface="Trebuchet MS"/>
                <a:cs typeface="Trebuchet MS"/>
                <a:sym typeface="Trebuchet MS"/>
              </a:rPr>
              <a:t>EXERCISE / DISCUSSION</a:t>
            </a:r>
            <a:endParaRPr sz="4000" dirty="0"/>
          </a:p>
        </p:txBody>
      </p:sp>
      <p:pic>
        <p:nvPicPr>
          <p:cNvPr id="2" name="Picture 1">
            <a:extLst>
              <a:ext uri="{FF2B5EF4-FFF2-40B4-BE49-F238E27FC236}">
                <a16:creationId xmlns:a16="http://schemas.microsoft.com/office/drawing/2014/main" id="{BE00DAEC-EA35-6D41-B095-FA9B05C53847}"/>
              </a:ext>
            </a:extLst>
          </p:cNvPr>
          <p:cNvPicPr>
            <a:picLocks noChangeAspect="1" noChangeArrowheads="1"/>
          </p:cNvPicPr>
          <p:nvPr/>
        </p:nvPicPr>
        <p:blipFill>
          <a:blip r:embed="rId3"/>
          <a:srcRect l="11859" r="11859"/>
          <a:stretch/>
        </p:blipFill>
        <p:spPr bwMode="auto">
          <a:xfrm>
            <a:off x="868680" y="1600200"/>
            <a:ext cx="7772400" cy="688035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25969"/>
    </mc:Choice>
    <mc:Fallback xmlns="">
      <p:transition spd="slow" advTm="2596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7"/>
          <p:cNvSpPr txBox="1">
            <a:spLocks noGrp="1"/>
          </p:cNvSpPr>
          <p:nvPr>
            <p:ph type="title"/>
          </p:nvPr>
        </p:nvSpPr>
        <p:spPr>
          <a:xfrm>
            <a:off x="868680" y="530352"/>
            <a:ext cx="14630847" cy="1371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BUILD LOCAL SUPPORT</a:t>
            </a:r>
            <a:endParaRPr dirty="0"/>
          </a:p>
        </p:txBody>
      </p:sp>
      <p:sp>
        <p:nvSpPr>
          <p:cNvPr id="386" name="Google Shape;386;p37"/>
          <p:cNvSpPr txBox="1">
            <a:spLocks noGrp="1"/>
          </p:cNvSpPr>
          <p:nvPr>
            <p:ph type="body" idx="1"/>
          </p:nvPr>
        </p:nvSpPr>
        <p:spPr>
          <a:xfrm>
            <a:off x="867862" y="1600200"/>
            <a:ext cx="7971338" cy="6962155"/>
          </a:xfrm>
          <a:prstGeom prst="rect">
            <a:avLst/>
          </a:prstGeom>
          <a:noFill/>
          <a:ln>
            <a:noFill/>
          </a:ln>
        </p:spPr>
        <p:txBody>
          <a:bodyPr spcFirstLastPara="1" wrap="square" lIns="91425" tIns="45700" rIns="91425" bIns="45700" anchor="t" anchorCtr="0">
            <a:noAutofit/>
          </a:bodyPr>
          <a:lstStyle/>
          <a:p>
            <a:pPr marL="457200" lvl="0" indent="-457200" algn="l" rtl="0">
              <a:lnSpc>
                <a:spcPct val="150000"/>
              </a:lnSpc>
              <a:spcBef>
                <a:spcPts val="0"/>
              </a:spcBef>
              <a:spcAft>
                <a:spcPts val="0"/>
              </a:spcAft>
              <a:buClr>
                <a:srgbClr val="C12032"/>
              </a:buClr>
              <a:buSzPct val="100000"/>
              <a:buFont typeface="Arial" panose="020B0604020202020204" pitchFamily="34" charset="0"/>
              <a:buChar char="•"/>
            </a:pPr>
            <a:r>
              <a:rPr lang="en-US" sz="2800" dirty="0"/>
              <a:t>Building support by Local Officials</a:t>
            </a:r>
          </a:p>
          <a:p>
            <a:pPr marL="457200" lvl="0" indent="-457200" algn="l" rtl="0">
              <a:lnSpc>
                <a:spcPct val="150000"/>
              </a:lnSpc>
              <a:spcBef>
                <a:spcPts val="2600"/>
              </a:spcBef>
              <a:spcAft>
                <a:spcPts val="0"/>
              </a:spcAft>
              <a:buClr>
                <a:srgbClr val="C12032"/>
              </a:buClr>
              <a:buSzPct val="100000"/>
              <a:buFont typeface="Arial" panose="020B0604020202020204" pitchFamily="34" charset="0"/>
              <a:buChar char="•"/>
            </a:pPr>
            <a:r>
              <a:rPr lang="en-US" sz="2800" dirty="0"/>
              <a:t>Bringing the community together and identifying champions</a:t>
            </a:r>
            <a:endParaRPr sz="2800" dirty="0"/>
          </a:p>
          <a:p>
            <a:pPr marL="457200" lvl="0" indent="-457200" algn="l" rtl="0">
              <a:lnSpc>
                <a:spcPct val="150000"/>
              </a:lnSpc>
              <a:spcBef>
                <a:spcPts val="2600"/>
              </a:spcBef>
              <a:spcAft>
                <a:spcPts val="0"/>
              </a:spcAft>
              <a:buClr>
                <a:srgbClr val="C12032"/>
              </a:buClr>
              <a:buSzPct val="100000"/>
              <a:buFont typeface="Arial" panose="020B0604020202020204" pitchFamily="34" charset="0"/>
              <a:buChar char="•"/>
            </a:pPr>
            <a:r>
              <a:rPr lang="en-US" sz="2800" dirty="0"/>
              <a:t>How to handle outreach to specific underserved populations</a:t>
            </a:r>
            <a:endParaRPr sz="2800" dirty="0"/>
          </a:p>
          <a:p>
            <a:pPr marL="457200" lvl="0" indent="-457200" algn="l" rtl="0">
              <a:lnSpc>
                <a:spcPct val="150000"/>
              </a:lnSpc>
              <a:spcBef>
                <a:spcPts val="2600"/>
              </a:spcBef>
              <a:spcAft>
                <a:spcPts val="0"/>
              </a:spcAft>
              <a:buClr>
                <a:srgbClr val="C12032"/>
              </a:buClr>
              <a:buSzPct val="100000"/>
              <a:buFont typeface="Arial" panose="020B0604020202020204" pitchFamily="34" charset="0"/>
              <a:buChar char="•"/>
            </a:pPr>
            <a:r>
              <a:rPr lang="en-US" sz="2800" dirty="0"/>
              <a:t>Race, Equity and Inclusion </a:t>
            </a:r>
            <a:endParaRPr sz="2800" dirty="0"/>
          </a:p>
        </p:txBody>
      </p:sp>
      <p:pic>
        <p:nvPicPr>
          <p:cNvPr id="387" name="Google Shape;387;p37"/>
          <p:cNvPicPr preferRelativeResize="0"/>
          <p:nvPr/>
        </p:nvPicPr>
        <p:blipFill rotWithShape="1">
          <a:blip r:embed="rId3">
            <a:alphaModFix/>
          </a:blip>
          <a:srcRect t="6843" r="-2" b="31242"/>
          <a:stretch/>
        </p:blipFill>
        <p:spPr>
          <a:xfrm>
            <a:off x="9041736" y="1600200"/>
            <a:ext cx="7752955" cy="3223876"/>
          </a:xfrm>
          <a:prstGeom prst="rect">
            <a:avLst/>
          </a:prstGeom>
          <a:noFill/>
          <a:ln>
            <a:noFill/>
          </a:ln>
        </p:spPr>
      </p:pic>
      <p:pic>
        <p:nvPicPr>
          <p:cNvPr id="388" name="Google Shape;388;p37" descr="A picture containing person&#10;&#10;Description automatically generated"/>
          <p:cNvPicPr preferRelativeResize="0"/>
          <p:nvPr/>
        </p:nvPicPr>
        <p:blipFill rotWithShape="1">
          <a:blip r:embed="rId4">
            <a:alphaModFix/>
          </a:blip>
          <a:srcRect t="30290" b="14328"/>
          <a:stretch/>
        </p:blipFill>
        <p:spPr>
          <a:xfrm rot="10800000">
            <a:off x="9041735" y="5292908"/>
            <a:ext cx="7752954" cy="32168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95082"/>
    </mc:Choice>
    <mc:Fallback xmlns="">
      <p:transition spd="slow" advTm="19508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8"/>
          <p:cNvSpPr txBox="1">
            <a:spLocks noGrp="1"/>
          </p:cNvSpPr>
          <p:nvPr>
            <p:ph type="title"/>
          </p:nvPr>
        </p:nvSpPr>
        <p:spPr>
          <a:xfrm>
            <a:off x="868680" y="530352"/>
            <a:ext cx="17697291" cy="16372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COMMUNITY ENGAGEMENT</a:t>
            </a:r>
            <a:endParaRPr dirty="0"/>
          </a:p>
        </p:txBody>
      </p:sp>
      <p:sp>
        <p:nvSpPr>
          <p:cNvPr id="394" name="Google Shape;394;p38"/>
          <p:cNvSpPr txBox="1">
            <a:spLocks noGrp="1"/>
          </p:cNvSpPr>
          <p:nvPr>
            <p:ph type="body" idx="1"/>
          </p:nvPr>
        </p:nvSpPr>
        <p:spPr>
          <a:xfrm>
            <a:off x="868680" y="1600200"/>
            <a:ext cx="7801451" cy="6096000"/>
          </a:xfrm>
          <a:prstGeom prst="rect">
            <a:avLst/>
          </a:prstGeom>
          <a:noFill/>
          <a:ln>
            <a:noFill/>
          </a:ln>
        </p:spPr>
        <p:txBody>
          <a:bodyPr spcFirstLastPara="1" wrap="square" lIns="91425" tIns="45700" rIns="91425" bIns="45700" anchor="t" anchorCtr="0">
            <a:normAutofit fontScale="92500" lnSpcReduction="20000"/>
          </a:bodyPr>
          <a:lstStyle/>
          <a:p>
            <a:pPr marL="457200" lvl="0" indent="-457200" algn="l" rtl="0">
              <a:lnSpc>
                <a:spcPct val="150000"/>
              </a:lnSpc>
              <a:spcBef>
                <a:spcPts val="0"/>
              </a:spcBef>
              <a:spcAft>
                <a:spcPts val="0"/>
              </a:spcAft>
              <a:buClr>
                <a:srgbClr val="C12032"/>
              </a:buClr>
              <a:buSzPct val="100000"/>
              <a:buFont typeface="Arial" panose="020B0604020202020204" pitchFamily="34" charset="0"/>
              <a:buChar char="•"/>
            </a:pPr>
            <a:r>
              <a:rPr lang="en-US" sz="2800" dirty="0"/>
              <a:t>Define the Scope of the planning process</a:t>
            </a:r>
          </a:p>
          <a:p>
            <a:pPr marL="457200" lvl="0" indent="-457200" algn="l" rtl="0">
              <a:lnSpc>
                <a:spcPct val="150000"/>
              </a:lnSpc>
              <a:spcBef>
                <a:spcPts val="2600"/>
              </a:spcBef>
              <a:spcAft>
                <a:spcPts val="0"/>
              </a:spcAft>
              <a:buClr>
                <a:srgbClr val="C12032"/>
              </a:buClr>
              <a:buSzPct val="100000"/>
              <a:buFont typeface="Arial" panose="020B0604020202020204" pitchFamily="34" charset="0"/>
              <a:buChar char="•"/>
            </a:pPr>
            <a:r>
              <a:rPr lang="en-US" sz="2800" dirty="0"/>
              <a:t>Developing an understanding of the community landscape</a:t>
            </a:r>
            <a:endParaRPr sz="2800" dirty="0"/>
          </a:p>
          <a:p>
            <a:pPr marL="457200" lvl="0" indent="-457200" algn="l" rtl="0">
              <a:lnSpc>
                <a:spcPct val="150000"/>
              </a:lnSpc>
              <a:spcBef>
                <a:spcPts val="2600"/>
              </a:spcBef>
              <a:spcAft>
                <a:spcPts val="0"/>
              </a:spcAft>
              <a:buClr>
                <a:srgbClr val="C12032"/>
              </a:buClr>
              <a:buSzPct val="100000"/>
              <a:buFont typeface="Arial" panose="020B0604020202020204" pitchFamily="34" charset="0"/>
              <a:buChar char="•"/>
            </a:pPr>
            <a:r>
              <a:rPr lang="en-US" sz="2800" dirty="0"/>
              <a:t>Identifying core questions and trade-offs</a:t>
            </a:r>
            <a:endParaRPr sz="2800" dirty="0"/>
          </a:p>
          <a:p>
            <a:pPr marL="457200" lvl="0" indent="-457200" algn="l" rtl="0">
              <a:lnSpc>
                <a:spcPct val="150000"/>
              </a:lnSpc>
              <a:spcBef>
                <a:spcPts val="2600"/>
              </a:spcBef>
              <a:spcAft>
                <a:spcPts val="0"/>
              </a:spcAft>
              <a:buClr>
                <a:srgbClr val="C12032"/>
              </a:buClr>
              <a:buSzPct val="100000"/>
              <a:buFont typeface="Arial" panose="020B0604020202020204" pitchFamily="34" charset="0"/>
              <a:buChar char="•"/>
            </a:pPr>
            <a:r>
              <a:rPr lang="en-US" sz="2800" dirty="0"/>
              <a:t>Assessing community capacity</a:t>
            </a:r>
            <a:endParaRPr sz="2800" dirty="0"/>
          </a:p>
          <a:p>
            <a:pPr marL="457200" lvl="0" indent="-457200" algn="l" rtl="0">
              <a:lnSpc>
                <a:spcPct val="150000"/>
              </a:lnSpc>
              <a:spcBef>
                <a:spcPts val="2600"/>
              </a:spcBef>
              <a:spcAft>
                <a:spcPts val="0"/>
              </a:spcAft>
              <a:buClr>
                <a:srgbClr val="C12032"/>
              </a:buClr>
              <a:buSzPct val="100000"/>
              <a:buFont typeface="Arial" panose="020B0604020202020204" pitchFamily="34" charset="0"/>
              <a:buChar char="•"/>
            </a:pPr>
            <a:r>
              <a:rPr lang="en-US" sz="2800" dirty="0"/>
              <a:t>Design engagement strategies and identify resource needs</a:t>
            </a:r>
            <a:endParaRPr sz="2800" dirty="0"/>
          </a:p>
          <a:p>
            <a:pPr marL="457200" lvl="0" indent="-457200" algn="l" rtl="0">
              <a:lnSpc>
                <a:spcPct val="150000"/>
              </a:lnSpc>
              <a:spcBef>
                <a:spcPts val="2600"/>
              </a:spcBef>
              <a:spcAft>
                <a:spcPts val="0"/>
              </a:spcAft>
              <a:buClr>
                <a:srgbClr val="C12032"/>
              </a:buClr>
              <a:buSzPct val="100000"/>
              <a:buFont typeface="Arial" panose="020B0604020202020204" pitchFamily="34" charset="0"/>
              <a:buChar char="•"/>
            </a:pPr>
            <a:r>
              <a:rPr lang="en-US" sz="2800" dirty="0"/>
              <a:t>Decide how input will be used – be transparent</a:t>
            </a:r>
            <a:endParaRPr dirty="0"/>
          </a:p>
        </p:txBody>
      </p:sp>
      <p:pic>
        <p:nvPicPr>
          <p:cNvPr id="395" name="Google Shape;395;p38" descr="A group of people sitting outside&#10;&#10;Description automatically generated with medium confidence"/>
          <p:cNvPicPr preferRelativeResize="0"/>
          <p:nvPr/>
        </p:nvPicPr>
        <p:blipFill rotWithShape="1">
          <a:blip r:embed="rId3">
            <a:alphaModFix/>
          </a:blip>
          <a:srcRect t="8832" b="35724"/>
          <a:stretch/>
        </p:blipFill>
        <p:spPr>
          <a:xfrm>
            <a:off x="9041735" y="1600200"/>
            <a:ext cx="7752954" cy="3223876"/>
          </a:xfrm>
          <a:prstGeom prst="rect">
            <a:avLst/>
          </a:prstGeom>
          <a:noFill/>
          <a:ln>
            <a:noFill/>
          </a:ln>
        </p:spPr>
      </p:pic>
      <p:pic>
        <p:nvPicPr>
          <p:cNvPr id="396" name="Google Shape;396;p38" descr="A group of people in a classroom&#10;&#10;Description automatically generated"/>
          <p:cNvPicPr preferRelativeResize="0"/>
          <p:nvPr/>
        </p:nvPicPr>
        <p:blipFill rotWithShape="1">
          <a:blip r:embed="rId4">
            <a:alphaModFix/>
          </a:blip>
          <a:srcRect l="743" t="12258" r="743" b="26579"/>
          <a:stretch/>
        </p:blipFill>
        <p:spPr>
          <a:xfrm>
            <a:off x="9041736" y="5292908"/>
            <a:ext cx="7752954" cy="32168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87442"/>
    </mc:Choice>
    <mc:Fallback xmlns="">
      <p:transition spd="slow" advTm="187442"/>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9"/>
          <p:cNvSpPr txBox="1">
            <a:spLocks noGrp="1"/>
          </p:cNvSpPr>
          <p:nvPr>
            <p:ph type="body" idx="1"/>
          </p:nvPr>
        </p:nvSpPr>
        <p:spPr>
          <a:xfrm>
            <a:off x="9194799" y="1600200"/>
            <a:ext cx="7603067" cy="6772534"/>
          </a:xfrm>
          <a:prstGeom prst="rect">
            <a:avLst/>
          </a:prstGeom>
          <a:noFill/>
          <a:ln>
            <a:noFill/>
          </a:ln>
        </p:spPr>
        <p:txBody>
          <a:bodyPr spcFirstLastPara="1" wrap="square" lIns="91425" tIns="45700" rIns="91425" bIns="45700" anchor="t" anchorCtr="0">
            <a:normAutofit/>
          </a:bodyPr>
          <a:lstStyle/>
          <a:p>
            <a:pPr marL="457200" lvl="1" indent="-457200" algn="l" rtl="0">
              <a:spcBef>
                <a:spcPts val="0"/>
              </a:spcBef>
              <a:spcAft>
                <a:spcPts val="0"/>
              </a:spcAft>
              <a:buClr>
                <a:srgbClr val="C12032"/>
              </a:buClr>
              <a:buSzPct val="100000"/>
              <a:buFont typeface="Arial" panose="020B0604020202020204" pitchFamily="34" charset="0"/>
              <a:buChar char="•"/>
            </a:pPr>
            <a:r>
              <a:rPr lang="en-US" sz="3200" dirty="0">
                <a:solidFill>
                  <a:schemeClr val="lt2"/>
                </a:solidFill>
              </a:rPr>
              <a:t>What particular groups of people who live in your community are missing from engagement or public discussions about housing (e.g. racial groups, people with disabilities, seniors, etc.)?</a:t>
            </a:r>
            <a:endParaRPr sz="3200" dirty="0">
              <a:solidFill>
                <a:schemeClr val="lt2"/>
              </a:solidFill>
            </a:endParaRPr>
          </a:p>
          <a:p>
            <a:pPr marL="457200" lvl="1" indent="-457200" algn="l" rtl="0">
              <a:spcBef>
                <a:spcPts val="0"/>
              </a:spcBef>
              <a:spcAft>
                <a:spcPts val="0"/>
              </a:spcAft>
              <a:buClr>
                <a:srgbClr val="C12032"/>
              </a:buClr>
              <a:buSzPct val="100000"/>
              <a:buFont typeface="Arial" panose="020B0604020202020204" pitchFamily="34" charset="0"/>
              <a:buChar char="•"/>
            </a:pPr>
            <a:endParaRPr lang="en-US" sz="3200" dirty="0">
              <a:solidFill>
                <a:schemeClr val="lt2"/>
              </a:solidFill>
            </a:endParaRPr>
          </a:p>
          <a:p>
            <a:pPr marL="457200" lvl="1" indent="-457200" algn="l" rtl="0">
              <a:spcBef>
                <a:spcPts val="0"/>
              </a:spcBef>
              <a:spcAft>
                <a:spcPts val="0"/>
              </a:spcAft>
              <a:buClr>
                <a:srgbClr val="C12032"/>
              </a:buClr>
              <a:buSzPct val="100000"/>
              <a:buFont typeface="Arial" panose="020B0604020202020204" pitchFamily="34" charset="0"/>
              <a:buChar char="•"/>
            </a:pPr>
            <a:r>
              <a:rPr lang="en-US" sz="3200" dirty="0">
                <a:solidFill>
                  <a:schemeClr val="lt2"/>
                </a:solidFill>
              </a:rPr>
              <a:t>What partnerships and consultant assistance may be required to complete a housing development?</a:t>
            </a:r>
            <a:endParaRPr sz="3200" dirty="0">
              <a:solidFill>
                <a:schemeClr val="lt2"/>
              </a:solidFill>
            </a:endParaRPr>
          </a:p>
        </p:txBody>
      </p:sp>
      <p:sp>
        <p:nvSpPr>
          <p:cNvPr id="402" name="Google Shape;402;p39"/>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dirty="0">
                <a:solidFill>
                  <a:schemeClr val="lt2"/>
                </a:solidFill>
                <a:latin typeface="Trebuchet MS"/>
                <a:ea typeface="Trebuchet MS"/>
                <a:cs typeface="Trebuchet MS"/>
                <a:sym typeface="Trebuchet MS"/>
              </a:rPr>
              <a:t>EXERCISE / DISCUSSION</a:t>
            </a:r>
            <a:endParaRPr sz="4000" dirty="0"/>
          </a:p>
        </p:txBody>
      </p:sp>
      <p:pic>
        <p:nvPicPr>
          <p:cNvPr id="4" name="Picture 3" descr="http://bwgranderiverhotel.com/wp-content/uploads/2014/09/IMG_7909-copy.jpg">
            <a:extLst>
              <a:ext uri="{FF2B5EF4-FFF2-40B4-BE49-F238E27FC236}">
                <a16:creationId xmlns:a16="http://schemas.microsoft.com/office/drawing/2014/main" id="{386B719D-8C9D-5AAC-DED5-0485A47CBE86}"/>
              </a:ext>
            </a:extLst>
          </p:cNvPr>
          <p:cNvPicPr>
            <a:picLocks noChangeAspect="1" noChangeArrowheads="1"/>
          </p:cNvPicPr>
          <p:nvPr/>
        </p:nvPicPr>
        <p:blipFill rotWithShape="1">
          <a:blip r:embed="rId3" cstate="screen"/>
          <a:srcRect l="45036" r="7036"/>
          <a:stretch/>
        </p:blipFill>
        <p:spPr bwMode="auto">
          <a:xfrm>
            <a:off x="868680" y="1600200"/>
            <a:ext cx="7772400" cy="688035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23810"/>
    </mc:Choice>
    <mc:Fallback xmlns="">
      <p:transition spd="slow" advTm="2381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8" name="Google Shape;128;p4"/>
          <p:cNvSpPr/>
          <p:nvPr/>
        </p:nvSpPr>
        <p:spPr>
          <a:xfrm>
            <a:off x="868680" y="530352"/>
            <a:ext cx="15748239" cy="124968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4000" b="1" i="1" u="none" strike="noStrike" cap="none" dirty="0">
                <a:solidFill>
                  <a:schemeClr val="lt2"/>
                </a:solidFill>
                <a:latin typeface="Trebuchet MS"/>
                <a:ea typeface="Trebuchet MS"/>
                <a:cs typeface="Trebuchet MS"/>
                <a:sym typeface="Trebuchet MS"/>
              </a:rPr>
              <a:t>PHASES OF DEVELOPMENT &amp; LOCAL OFFICIALS ROLE </a:t>
            </a:r>
            <a:endParaRPr sz="4000" dirty="0"/>
          </a:p>
        </p:txBody>
      </p:sp>
      <p:grpSp>
        <p:nvGrpSpPr>
          <p:cNvPr id="18" name="Group 17">
            <a:extLst>
              <a:ext uri="{FF2B5EF4-FFF2-40B4-BE49-F238E27FC236}">
                <a16:creationId xmlns:a16="http://schemas.microsoft.com/office/drawing/2014/main" id="{1AAA6FF4-2B19-EEE0-8A79-B71C6D909A88}"/>
              </a:ext>
            </a:extLst>
          </p:cNvPr>
          <p:cNvGrpSpPr/>
          <p:nvPr/>
        </p:nvGrpSpPr>
        <p:grpSpPr>
          <a:xfrm>
            <a:off x="1039905" y="2348756"/>
            <a:ext cx="15275859" cy="5247341"/>
            <a:chOff x="1039905" y="2474259"/>
            <a:chExt cx="15275859" cy="5247341"/>
          </a:xfrm>
        </p:grpSpPr>
        <p:graphicFrame>
          <p:nvGraphicFramePr>
            <p:cNvPr id="3" name="Diagram 2">
              <a:extLst>
                <a:ext uri="{FF2B5EF4-FFF2-40B4-BE49-F238E27FC236}">
                  <a16:creationId xmlns:a16="http://schemas.microsoft.com/office/drawing/2014/main" id="{C6D4EB9F-DF06-AC0B-2D98-96235474F7BF}"/>
                </a:ext>
              </a:extLst>
            </p:cNvPr>
            <p:cNvGraphicFramePr/>
            <p:nvPr>
              <p:extLst>
                <p:ext uri="{D42A27DB-BD31-4B8C-83A1-F6EECF244321}">
                  <p14:modId xmlns:p14="http://schemas.microsoft.com/office/powerpoint/2010/main" val="2096699496"/>
                </p:ext>
              </p:extLst>
            </p:nvPr>
          </p:nvGraphicFramePr>
          <p:xfrm>
            <a:off x="1039905" y="2474259"/>
            <a:ext cx="15275859" cy="5247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33D252C4-AF9C-625A-7D27-3A44A870F07E}"/>
                </a:ext>
              </a:extLst>
            </p:cNvPr>
            <p:cNvPicPr>
              <a:picLocks noChangeAspect="1"/>
            </p:cNvPicPr>
            <p:nvPr/>
          </p:nvPicPr>
          <p:blipFill>
            <a:blip r:embed="rId8"/>
            <a:stretch>
              <a:fillRect/>
            </a:stretch>
          </p:blipFill>
          <p:spPr>
            <a:xfrm>
              <a:off x="3607883" y="2970544"/>
              <a:ext cx="1338773" cy="669386"/>
            </a:xfrm>
            <a:prstGeom prst="rect">
              <a:avLst/>
            </a:prstGeom>
          </p:spPr>
        </p:pic>
        <p:pic>
          <p:nvPicPr>
            <p:cNvPr id="5" name="Picture 4">
              <a:extLst>
                <a:ext uri="{FF2B5EF4-FFF2-40B4-BE49-F238E27FC236}">
                  <a16:creationId xmlns:a16="http://schemas.microsoft.com/office/drawing/2014/main" id="{BCC5F00C-2307-F007-FE81-6C0BE85F892C}"/>
                </a:ext>
              </a:extLst>
            </p:cNvPr>
            <p:cNvPicPr>
              <a:picLocks noChangeAspect="1"/>
            </p:cNvPicPr>
            <p:nvPr/>
          </p:nvPicPr>
          <p:blipFill>
            <a:blip r:embed="rId9"/>
            <a:stretch>
              <a:fillRect/>
            </a:stretch>
          </p:blipFill>
          <p:spPr>
            <a:xfrm>
              <a:off x="12454461" y="2687683"/>
              <a:ext cx="1217066" cy="1115644"/>
            </a:xfrm>
            <a:prstGeom prst="rect">
              <a:avLst/>
            </a:prstGeom>
          </p:spPr>
        </p:pic>
        <p:pic>
          <p:nvPicPr>
            <p:cNvPr id="6" name="Picture 5">
              <a:extLst>
                <a:ext uri="{FF2B5EF4-FFF2-40B4-BE49-F238E27FC236}">
                  <a16:creationId xmlns:a16="http://schemas.microsoft.com/office/drawing/2014/main" id="{58C24B5C-55BA-53A6-8CE9-0F01EC3E092F}"/>
                </a:ext>
              </a:extLst>
            </p:cNvPr>
            <p:cNvPicPr>
              <a:picLocks noChangeAspect="1"/>
            </p:cNvPicPr>
            <p:nvPr/>
          </p:nvPicPr>
          <p:blipFill>
            <a:blip r:embed="rId10"/>
            <a:stretch>
              <a:fillRect/>
            </a:stretch>
          </p:blipFill>
          <p:spPr>
            <a:xfrm>
              <a:off x="12509782" y="5483311"/>
              <a:ext cx="1106424" cy="1106424"/>
            </a:xfrm>
            <a:prstGeom prst="rect">
              <a:avLst/>
            </a:prstGeom>
          </p:spPr>
        </p:pic>
        <p:pic>
          <p:nvPicPr>
            <p:cNvPr id="8" name="Picture 7">
              <a:extLst>
                <a:ext uri="{FF2B5EF4-FFF2-40B4-BE49-F238E27FC236}">
                  <a16:creationId xmlns:a16="http://schemas.microsoft.com/office/drawing/2014/main" id="{D9D701C2-7720-A060-CFEF-6996253B2E12}"/>
                </a:ext>
              </a:extLst>
            </p:cNvPr>
            <p:cNvPicPr>
              <a:picLocks noChangeAspect="1"/>
            </p:cNvPicPr>
            <p:nvPr/>
          </p:nvPicPr>
          <p:blipFill>
            <a:blip r:embed="rId11"/>
            <a:stretch>
              <a:fillRect/>
            </a:stretch>
          </p:blipFill>
          <p:spPr>
            <a:xfrm>
              <a:off x="8066623" y="2682050"/>
              <a:ext cx="1106424" cy="1106424"/>
            </a:xfrm>
            <a:prstGeom prst="rect">
              <a:avLst/>
            </a:prstGeom>
          </p:spPr>
        </p:pic>
        <p:pic>
          <p:nvPicPr>
            <p:cNvPr id="9" name="Picture 8">
              <a:extLst>
                <a:ext uri="{FF2B5EF4-FFF2-40B4-BE49-F238E27FC236}">
                  <a16:creationId xmlns:a16="http://schemas.microsoft.com/office/drawing/2014/main" id="{D29EF96A-7528-1904-6FB0-2D629654FC4C}"/>
                </a:ext>
              </a:extLst>
            </p:cNvPr>
            <p:cNvPicPr>
              <a:picLocks noChangeAspect="1"/>
            </p:cNvPicPr>
            <p:nvPr/>
          </p:nvPicPr>
          <p:blipFill>
            <a:blip r:embed="rId12"/>
            <a:stretch>
              <a:fillRect/>
            </a:stretch>
          </p:blipFill>
          <p:spPr>
            <a:xfrm>
              <a:off x="8138338" y="5565106"/>
              <a:ext cx="991870" cy="977900"/>
            </a:xfrm>
            <a:prstGeom prst="rect">
              <a:avLst/>
            </a:prstGeom>
          </p:spPr>
        </p:pic>
        <p:pic>
          <p:nvPicPr>
            <p:cNvPr id="10" name="Picture 9">
              <a:extLst>
                <a:ext uri="{FF2B5EF4-FFF2-40B4-BE49-F238E27FC236}">
                  <a16:creationId xmlns:a16="http://schemas.microsoft.com/office/drawing/2014/main" id="{FAC3B7FD-1E38-9CF3-5921-7EA25925BCAF}"/>
                </a:ext>
              </a:extLst>
            </p:cNvPr>
            <p:cNvPicPr>
              <a:picLocks noChangeAspect="1"/>
            </p:cNvPicPr>
            <p:nvPr/>
          </p:nvPicPr>
          <p:blipFill>
            <a:blip r:embed="rId13"/>
            <a:stretch>
              <a:fillRect/>
            </a:stretch>
          </p:blipFill>
          <p:spPr>
            <a:xfrm>
              <a:off x="3724057" y="5519169"/>
              <a:ext cx="1106424" cy="110642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31061"/>
    </mc:Choice>
    <mc:Fallback xmlns="">
      <p:transition spd="slow" advTm="3106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6"/>
          <p:cNvSpPr txBox="1">
            <a:spLocks noGrp="1"/>
          </p:cNvSpPr>
          <p:nvPr>
            <p:ph type="title"/>
          </p:nvPr>
        </p:nvSpPr>
        <p:spPr>
          <a:xfrm>
            <a:off x="846692" y="533400"/>
            <a:ext cx="14630847" cy="635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FURTHER</a:t>
            </a:r>
            <a:r>
              <a:rPr lang="en-US" b="1" i="0" dirty="0"/>
              <a:t> </a:t>
            </a:r>
            <a:r>
              <a:rPr lang="en-US" b="1" dirty="0"/>
              <a:t>LEARNING</a:t>
            </a:r>
            <a:endParaRPr b="1" dirty="0"/>
          </a:p>
        </p:txBody>
      </p:sp>
      <p:sp>
        <p:nvSpPr>
          <p:cNvPr id="289" name="Google Shape;289;p26"/>
          <p:cNvSpPr txBox="1"/>
          <p:nvPr/>
        </p:nvSpPr>
        <p:spPr>
          <a:xfrm>
            <a:off x="868680" y="1600199"/>
            <a:ext cx="7801451" cy="6900333"/>
          </a:xfrm>
          <a:prstGeom prst="rect">
            <a:avLst/>
          </a:prstGeom>
          <a:noFill/>
          <a:ln>
            <a:noFill/>
          </a:ln>
        </p:spPr>
        <p:txBody>
          <a:bodyPr spcFirstLastPara="1" wrap="square" lIns="91425" tIns="45700" rIns="91425" bIns="45700" anchor="t" anchorCtr="0">
            <a:normAutofit/>
          </a:bodyPr>
          <a:lstStyle/>
          <a:p>
            <a:pPr marL="0" marR="0" lvl="2" indent="0" algn="l" rtl="0">
              <a:spcBef>
                <a:spcPts val="0"/>
              </a:spcBef>
              <a:spcAft>
                <a:spcPts val="0"/>
              </a:spcAft>
              <a:buClr>
                <a:srgbClr val="C4002F"/>
              </a:buClr>
              <a:buNone/>
            </a:pPr>
            <a:r>
              <a:rPr lang="en-US" sz="3200" b="1" i="0" u="none" strike="noStrike" cap="none" dirty="0">
                <a:solidFill>
                  <a:srgbClr val="C4002F"/>
                </a:solidFill>
                <a:latin typeface="Trebuchet MS" panose="020B0703020202090204" pitchFamily="34" charset="0"/>
                <a:ea typeface="Trebuchet MS"/>
                <a:cs typeface="Trebuchet MS"/>
                <a:sym typeface="Trebuchet MS"/>
              </a:rPr>
              <a:t>ADDITIONAL RESOURCES:</a:t>
            </a:r>
            <a:endParaRPr sz="3200" b="1" i="0" u="none" strike="noStrike" cap="none" dirty="0">
              <a:solidFill>
                <a:srgbClr val="C4002F"/>
              </a:solidFill>
              <a:latin typeface="Trebuchet MS" panose="020B0703020202090204" pitchFamily="34" charset="0"/>
              <a:ea typeface="Trebuchet MS"/>
              <a:cs typeface="Trebuchet MS"/>
              <a:sym typeface="Trebuchet MS"/>
            </a:endParaRPr>
          </a:p>
          <a:p>
            <a:pPr marL="457200" marR="0" lvl="0" indent="-457200" algn="l" rtl="0">
              <a:lnSpc>
                <a:spcPct val="150000"/>
              </a:lnSpc>
              <a:spcBef>
                <a:spcPts val="2600"/>
              </a:spcBef>
              <a:spcAft>
                <a:spcPts val="0"/>
              </a:spcAft>
              <a:buClr>
                <a:srgbClr val="C4002F"/>
              </a:buClr>
              <a:buSzPts val="2600"/>
              <a:buFont typeface="Arial" panose="020B0604020202020204" pitchFamily="34" charset="0"/>
              <a:buChar char="•"/>
            </a:pPr>
            <a:r>
              <a:rPr lang="en-US" sz="2400" u="sng" dirty="0">
                <a:solidFill>
                  <a:srgbClr val="53585F"/>
                </a:solidFill>
                <a:latin typeface="Trebuchet MS" panose="020B0703020202090204" pitchFamily="34" charset="0"/>
                <a:ea typeface="Trebuchet MS"/>
                <a:cs typeface="Trebuchet MS"/>
                <a:sym typeface="Trebuchet MS"/>
                <a:hlinkClick r:id="rId3">
                  <a:extLst>
                    <a:ext uri="{A12FA001-AC4F-418D-AE19-62706E023703}">
                      <ahyp:hlinkClr xmlns:ahyp="http://schemas.microsoft.com/office/drawing/2018/hyperlinkcolor" val="tx"/>
                    </a:ext>
                  </a:extLst>
                </a:hlinkClick>
              </a:rPr>
              <a:t>DOLA Division of Housing</a:t>
            </a:r>
            <a:endParaRPr sz="2400" dirty="0">
              <a:solidFill>
                <a:srgbClr val="53585F"/>
              </a:solidFill>
              <a:latin typeface="Trebuchet MS" panose="020B0703020202090204" pitchFamily="34" charset="0"/>
              <a:ea typeface="Trebuchet MS"/>
              <a:cs typeface="Trebuchet MS"/>
              <a:sym typeface="Trebuchet MS"/>
            </a:endParaRPr>
          </a:p>
          <a:p>
            <a:pPr marL="457200" marR="0" lvl="0" indent="-457200" algn="l" rtl="0">
              <a:spcBef>
                <a:spcPts val="2600"/>
              </a:spcBef>
              <a:spcAft>
                <a:spcPts val="0"/>
              </a:spcAft>
              <a:buClr>
                <a:srgbClr val="C4002F"/>
              </a:buClr>
              <a:buSzPts val="2600"/>
              <a:buFont typeface="Arial" panose="020B0604020202020204" pitchFamily="34" charset="0"/>
              <a:buChar char="•"/>
            </a:pPr>
            <a:r>
              <a:rPr lang="en-US" sz="2400" u="sng" dirty="0">
                <a:solidFill>
                  <a:srgbClr val="53585F"/>
                </a:solidFill>
                <a:latin typeface="Trebuchet MS" panose="020B0703020202090204" pitchFamily="34" charset="0"/>
                <a:ea typeface="Trebuchet MS"/>
                <a:cs typeface="Trebuchet MS"/>
                <a:sym typeface="Trebuchet MS"/>
                <a:hlinkClick r:id="rId4">
                  <a:extLst>
                    <a:ext uri="{A12FA001-AC4F-418D-AE19-62706E023703}">
                      <ahyp:hlinkClr xmlns:ahyp="http://schemas.microsoft.com/office/drawing/2018/hyperlinkcolor" val="tx"/>
                    </a:ext>
                  </a:extLst>
                </a:hlinkClick>
              </a:rPr>
              <a:t>Affordable Housing Toolkit for Local Officials</a:t>
            </a:r>
            <a:endParaRPr sz="2400" dirty="0">
              <a:solidFill>
                <a:srgbClr val="53585F"/>
              </a:solidFill>
              <a:latin typeface="Trebuchet MS" panose="020B0703020202090204" pitchFamily="34" charset="0"/>
              <a:ea typeface="Trebuchet MS"/>
              <a:cs typeface="Trebuchet MS"/>
              <a:sym typeface="Trebuchet MS"/>
            </a:endParaRPr>
          </a:p>
          <a:p>
            <a:pPr marL="457200" marR="0" lvl="0" indent="-457200" algn="l" rtl="0">
              <a:spcBef>
                <a:spcPts val="2600"/>
              </a:spcBef>
              <a:spcAft>
                <a:spcPts val="0"/>
              </a:spcAft>
              <a:buClr>
                <a:srgbClr val="C4002F"/>
              </a:buClr>
              <a:buSzPts val="2600"/>
              <a:buFont typeface="Arial" panose="020B0604020202020204" pitchFamily="34" charset="0"/>
              <a:buChar char="•"/>
            </a:pPr>
            <a:r>
              <a:rPr lang="en-US" sz="2400" dirty="0">
                <a:solidFill>
                  <a:srgbClr val="53585F"/>
                </a:solidFill>
                <a:latin typeface="Trebuchet MS" panose="020B0703020202090204" pitchFamily="34" charset="0"/>
                <a:ea typeface="Trebuchet MS"/>
                <a:cs typeface="Trebuchet MS"/>
                <a:sym typeface="Trebuchet MS"/>
              </a:rPr>
              <a:t>Stay up to date with training materials and next steps for Technical Assistance. Contact </a:t>
            </a:r>
            <a:endParaRPr sz="2400" dirty="0">
              <a:solidFill>
                <a:srgbClr val="53585F"/>
              </a:solidFill>
              <a:latin typeface="Trebuchet MS" panose="020B0703020202090204" pitchFamily="34" charset="0"/>
            </a:endParaRPr>
          </a:p>
          <a:p>
            <a:pPr marL="914400" marR="0" lvl="1" indent="-457200" algn="l" rtl="0">
              <a:spcBef>
                <a:spcPts val="2600"/>
              </a:spcBef>
              <a:spcAft>
                <a:spcPts val="0"/>
              </a:spcAft>
              <a:buClr>
                <a:srgbClr val="C4002F"/>
              </a:buClr>
              <a:buSzPts val="2600"/>
              <a:buFont typeface="Courier New" panose="02070309020205020404" pitchFamily="49" charset="0"/>
              <a:buChar char="o"/>
            </a:pPr>
            <a:r>
              <a:rPr lang="en-US" sz="2400" b="0" i="0" u="none" strike="noStrike" cap="none" dirty="0">
                <a:solidFill>
                  <a:srgbClr val="53585F"/>
                </a:solidFill>
                <a:latin typeface="Trebuchet MS" panose="020B0703020202090204" pitchFamily="34" charset="0"/>
                <a:ea typeface="Trebuchet MS"/>
                <a:cs typeface="Trebuchet MS"/>
                <a:sym typeface="Trebuchet MS"/>
              </a:rPr>
              <a:t>Andrew Atchley (719) 298-2903  </a:t>
            </a:r>
            <a:r>
              <a:rPr lang="en-US" sz="2400" b="0" i="0" u="sng" strike="noStrike" cap="none" dirty="0">
                <a:solidFill>
                  <a:srgbClr val="53585F"/>
                </a:solidFill>
                <a:latin typeface="Trebuchet MS" panose="020B0703020202090204" pitchFamily="34" charset="0"/>
                <a:ea typeface="Trebuchet MS"/>
                <a:cs typeface="Trebuchet MS"/>
                <a:sym typeface="Trebuchet MS"/>
                <a:hlinkClick r:id="rId5">
                  <a:extLst>
                    <a:ext uri="{A12FA001-AC4F-418D-AE19-62706E023703}">
                      <ahyp:hlinkClr xmlns:ahyp="http://schemas.microsoft.com/office/drawing/2018/hyperlinkcolor" val="tx"/>
                    </a:ext>
                  </a:extLst>
                </a:hlinkClick>
              </a:rPr>
              <a:t>andrew.atchley@state.co.us</a:t>
            </a:r>
            <a:r>
              <a:rPr lang="en-US" sz="2400" b="0" i="0" u="none" strike="noStrike" cap="none" dirty="0">
                <a:solidFill>
                  <a:srgbClr val="53585F"/>
                </a:solidFill>
                <a:latin typeface="Trebuchet MS" panose="020B0703020202090204" pitchFamily="34" charset="0"/>
                <a:ea typeface="Trebuchet MS"/>
                <a:cs typeface="Trebuchet MS"/>
                <a:sym typeface="Trebuchet MS"/>
              </a:rPr>
              <a:t>  </a:t>
            </a:r>
            <a:endParaRPr sz="2400" dirty="0">
              <a:solidFill>
                <a:srgbClr val="53585F"/>
              </a:solidFill>
              <a:latin typeface="Trebuchet MS" panose="020B0703020202090204" pitchFamily="34" charset="0"/>
            </a:endParaRPr>
          </a:p>
          <a:p>
            <a:pPr marL="914400" marR="0" lvl="3" indent="-457200" algn="l" rtl="0">
              <a:spcBef>
                <a:spcPts val="2600"/>
              </a:spcBef>
              <a:spcAft>
                <a:spcPts val="0"/>
              </a:spcAft>
              <a:buClr>
                <a:srgbClr val="C4002F"/>
              </a:buClr>
              <a:buSzPts val="2600"/>
              <a:buFont typeface="Courier New" panose="02070309020205020404" pitchFamily="49" charset="0"/>
              <a:buChar char="o"/>
            </a:pPr>
            <a:r>
              <a:rPr lang="en-US" sz="2400" b="0" i="0" u="none" strike="noStrike" cap="none" dirty="0">
                <a:solidFill>
                  <a:srgbClr val="53585F"/>
                </a:solidFill>
                <a:latin typeface="Trebuchet MS" panose="020B0703020202090204" pitchFamily="34" charset="0"/>
                <a:ea typeface="Trebuchet MS"/>
                <a:cs typeface="Trebuchet MS"/>
                <a:sym typeface="Trebuchet MS"/>
              </a:rPr>
              <a:t>Natalie Wowk (720) 812-4137 </a:t>
            </a:r>
            <a:r>
              <a:rPr lang="en-US" sz="2400" b="0" i="0" u="sng" strike="noStrike" cap="none" dirty="0">
                <a:solidFill>
                  <a:srgbClr val="53585F"/>
                </a:solidFill>
                <a:latin typeface="Trebuchet MS" panose="020B0703020202090204" pitchFamily="34" charset="0"/>
                <a:ea typeface="Trebuchet MS"/>
                <a:cs typeface="Trebuchet MS"/>
                <a:sym typeface="Trebuchet MS"/>
                <a:hlinkClick r:id="rId6">
                  <a:extLst>
                    <a:ext uri="{A12FA001-AC4F-418D-AE19-62706E023703}">
                      <ahyp:hlinkClr xmlns:ahyp="http://schemas.microsoft.com/office/drawing/2018/hyperlinkcolor" val="tx"/>
                    </a:ext>
                  </a:extLst>
                </a:hlinkClick>
              </a:rPr>
              <a:t>natalie.wowk@state.co.us</a:t>
            </a:r>
            <a:endParaRPr sz="2400" b="0" i="0" u="none" strike="noStrike" cap="none" dirty="0">
              <a:solidFill>
                <a:srgbClr val="53585F"/>
              </a:solidFill>
              <a:latin typeface="Trebuchet MS" panose="020B0703020202090204" pitchFamily="34" charset="0"/>
              <a:ea typeface="Trebuchet MS"/>
              <a:cs typeface="Trebuchet MS"/>
              <a:sym typeface="Trebuchet MS"/>
            </a:endParaRPr>
          </a:p>
          <a:p>
            <a:pPr marL="914400" marR="0" lvl="3" indent="-457200" algn="l" rtl="0">
              <a:spcBef>
                <a:spcPts val="2600"/>
              </a:spcBef>
              <a:spcAft>
                <a:spcPts val="0"/>
              </a:spcAft>
              <a:buClr>
                <a:srgbClr val="C4002F"/>
              </a:buClr>
              <a:buSzPts val="2600"/>
              <a:buFont typeface="Courier New" panose="02070309020205020404" pitchFamily="49" charset="0"/>
              <a:buChar char="o"/>
            </a:pPr>
            <a:r>
              <a:rPr lang="en-US" sz="2400" b="0" i="0" u="none" strike="noStrike" cap="none" dirty="0">
                <a:solidFill>
                  <a:srgbClr val="53585F"/>
                </a:solidFill>
                <a:latin typeface="Trebuchet MS" panose="020B0703020202090204" pitchFamily="34" charset="0"/>
                <a:ea typeface="Trebuchet MS"/>
                <a:cs typeface="Trebuchet MS"/>
                <a:sym typeface="Trebuchet MS"/>
              </a:rPr>
              <a:t>Sign up for DOH’s email blast </a:t>
            </a:r>
            <a:r>
              <a:rPr lang="en-US" sz="2400" b="0" i="0" u="sng" strike="noStrike" cap="none" dirty="0">
                <a:solidFill>
                  <a:srgbClr val="53585F"/>
                </a:solidFill>
                <a:latin typeface="Trebuchet MS" panose="020B0703020202090204" pitchFamily="34" charset="0"/>
                <a:ea typeface="Trebuchet MS"/>
                <a:cs typeface="Trebuchet MS"/>
                <a:sym typeface="Trebuchet MS"/>
                <a:hlinkClick r:id="rId7">
                  <a:extLst>
                    <a:ext uri="{A12FA001-AC4F-418D-AE19-62706E023703}">
                      <ahyp:hlinkClr xmlns:ahyp="http://schemas.microsoft.com/office/drawing/2018/hyperlinkcolor" val="tx"/>
                    </a:ext>
                  </a:extLst>
                </a:hlinkClick>
              </a:rPr>
              <a:t>here</a:t>
            </a:r>
            <a:endParaRPr sz="2400" b="0" i="0" u="none" strike="noStrike" cap="none" dirty="0">
              <a:solidFill>
                <a:srgbClr val="53585F"/>
              </a:solidFill>
              <a:latin typeface="Trebuchet MS" panose="020B0703020202090204" pitchFamily="34" charset="0"/>
              <a:ea typeface="Trebuchet MS"/>
              <a:cs typeface="Trebuchet MS"/>
              <a:sym typeface="Trebuchet MS"/>
            </a:endParaRPr>
          </a:p>
        </p:txBody>
      </p:sp>
      <p:pic>
        <p:nvPicPr>
          <p:cNvPr id="3" name="Picture 2">
            <a:extLst>
              <a:ext uri="{FF2B5EF4-FFF2-40B4-BE49-F238E27FC236}">
                <a16:creationId xmlns:a16="http://schemas.microsoft.com/office/drawing/2014/main" id="{8B11C669-9030-E166-5607-1A61F0B331F0}"/>
              </a:ext>
            </a:extLst>
          </p:cNvPr>
          <p:cNvPicPr>
            <a:picLocks noChangeAspect="1"/>
          </p:cNvPicPr>
          <p:nvPr/>
        </p:nvPicPr>
        <p:blipFill>
          <a:blip r:embed="rId8"/>
          <a:srcRect l="22851" r="22851"/>
          <a:stretch/>
        </p:blipFill>
        <p:spPr>
          <a:xfrm>
            <a:off x="9042400" y="533400"/>
            <a:ext cx="7772400" cy="79471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31"/>
    </mc:Choice>
    <mc:Fallback xmlns="">
      <p:transition spd="slow" advTm="19331"/>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2" name="Rectangle 1">
            <a:extLst>
              <a:ext uri="{FF2B5EF4-FFF2-40B4-BE49-F238E27FC236}">
                <a16:creationId xmlns:a16="http://schemas.microsoft.com/office/drawing/2014/main" id="{A40153B0-5733-CB4F-ADFA-4AFBD14B0089}"/>
              </a:ext>
            </a:extLst>
          </p:cNvPr>
          <p:cNvSpPr/>
          <p:nvPr/>
        </p:nvSpPr>
        <p:spPr>
          <a:xfrm>
            <a:off x="0" y="3209396"/>
            <a:ext cx="17374131" cy="186266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1" dirty="0">
              <a:solidFill>
                <a:srgbClr val="001970"/>
              </a:solidFill>
              <a:latin typeface="Trebuchet MS" panose="020B0703020202090204" pitchFamily="34" charset="0"/>
            </a:endParaRPr>
          </a:p>
        </p:txBody>
      </p:sp>
      <p:sp>
        <p:nvSpPr>
          <p:cNvPr id="3" name="Title 1">
            <a:extLst>
              <a:ext uri="{FF2B5EF4-FFF2-40B4-BE49-F238E27FC236}">
                <a16:creationId xmlns:a16="http://schemas.microsoft.com/office/drawing/2014/main" id="{02B0501E-BE46-1F0F-B43F-0027A16681F0}"/>
              </a:ext>
            </a:extLst>
          </p:cNvPr>
          <p:cNvSpPr txBox="1">
            <a:spLocks/>
          </p:cNvSpPr>
          <p:nvPr/>
        </p:nvSpPr>
        <p:spPr>
          <a:xfrm>
            <a:off x="0" y="3632730"/>
            <a:ext cx="17374131" cy="93927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b="1" i="1" dirty="0">
                <a:solidFill>
                  <a:srgbClr val="001970"/>
                </a:solidFill>
                <a:latin typeface="Trebuchet MS" panose="020B0703020202090204" pitchFamily="34" charset="0"/>
              </a:rPr>
              <a:t>THANK YOU!</a:t>
            </a:r>
          </a:p>
        </p:txBody>
      </p:sp>
    </p:spTree>
  </p:cSld>
  <p:clrMapOvr>
    <a:masterClrMapping/>
  </p:clrMapOvr>
  <mc:AlternateContent xmlns:mc="http://schemas.openxmlformats.org/markup-compatibility/2006" xmlns:p14="http://schemas.microsoft.com/office/powerpoint/2010/main">
    <mc:Choice Requires="p14">
      <p:transition spd="slow" p14:dur="2000" advTm="9692"/>
    </mc:Choice>
    <mc:Fallback xmlns="">
      <p:transition spd="slow" advTm="969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5"/>
          <p:cNvSpPr/>
          <p:nvPr/>
        </p:nvSpPr>
        <p:spPr>
          <a:xfrm>
            <a:off x="868680" y="530352"/>
            <a:ext cx="15748239" cy="12496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u="none" strike="noStrike" cap="none" dirty="0">
                <a:solidFill>
                  <a:schemeClr val="lt2"/>
                </a:solidFill>
                <a:latin typeface="Trebuchet MS"/>
                <a:ea typeface="Trebuchet MS"/>
                <a:cs typeface="Trebuchet MS"/>
                <a:sym typeface="Trebuchet MS"/>
              </a:rPr>
              <a:t>TYPICAL DEVELOPMENT TIMELINE GRAPHIC </a:t>
            </a:r>
            <a:endParaRPr sz="4000" dirty="0"/>
          </a:p>
        </p:txBody>
      </p:sp>
      <p:grpSp>
        <p:nvGrpSpPr>
          <p:cNvPr id="19" name="Group 18">
            <a:extLst>
              <a:ext uri="{FF2B5EF4-FFF2-40B4-BE49-F238E27FC236}">
                <a16:creationId xmlns:a16="http://schemas.microsoft.com/office/drawing/2014/main" id="{20C0F6A5-2B21-7340-9676-4DEAE9CFA812}"/>
              </a:ext>
            </a:extLst>
          </p:cNvPr>
          <p:cNvGrpSpPr/>
          <p:nvPr/>
        </p:nvGrpSpPr>
        <p:grpSpPr>
          <a:xfrm>
            <a:off x="1302673" y="2252559"/>
            <a:ext cx="14978203" cy="3963404"/>
            <a:chOff x="1302673" y="2920120"/>
            <a:chExt cx="14978203" cy="2977765"/>
          </a:xfrm>
        </p:grpSpPr>
        <p:sp>
          <p:nvSpPr>
            <p:cNvPr id="2" name="Arrow: Pentagon 4">
              <a:extLst>
                <a:ext uri="{FF2B5EF4-FFF2-40B4-BE49-F238E27FC236}">
                  <a16:creationId xmlns:a16="http://schemas.microsoft.com/office/drawing/2014/main" id="{32E8E584-152F-F2EF-1C0A-BF3FAF4F09FF}"/>
                </a:ext>
              </a:extLst>
            </p:cNvPr>
            <p:cNvSpPr/>
            <p:nvPr/>
          </p:nvSpPr>
          <p:spPr>
            <a:xfrm flipH="1">
              <a:off x="1302673" y="2934427"/>
              <a:ext cx="2762013" cy="94143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rtlCol="0" anchor="ctr"/>
            <a:lstStyle/>
            <a:p>
              <a:pPr algn="ctr"/>
              <a:r>
                <a:rPr lang="en-US" sz="2000" b="1" dirty="0">
                  <a:solidFill>
                    <a:schemeClr val="tx1"/>
                  </a:solidFill>
                  <a:latin typeface="Trebuchet MS" panose="020B0603020202020204" pitchFamily="34" charset="0"/>
                </a:rPr>
                <a:t>Phase 1: </a:t>
              </a:r>
              <a:r>
                <a:rPr lang="en-US" sz="2000" dirty="0">
                  <a:solidFill>
                    <a:schemeClr val="tx1"/>
                  </a:solidFill>
                  <a:latin typeface="Trebuchet MS" panose="020B0603020202020204" pitchFamily="34" charset="0"/>
                </a:rPr>
                <a:t>Visioning</a:t>
              </a:r>
            </a:p>
            <a:p>
              <a:pPr algn="ctr"/>
              <a:r>
                <a:rPr lang="en-US" sz="2000" i="1" dirty="0">
                  <a:solidFill>
                    <a:schemeClr val="tx1"/>
                  </a:solidFill>
                  <a:latin typeface="Trebuchet MS" panose="020B0603020202020204" pitchFamily="34" charset="0"/>
                </a:rPr>
                <a:t>(12 months or more)</a:t>
              </a:r>
            </a:p>
          </p:txBody>
        </p:sp>
        <p:sp>
          <p:nvSpPr>
            <p:cNvPr id="3" name="Rectangle 2">
              <a:extLst>
                <a:ext uri="{FF2B5EF4-FFF2-40B4-BE49-F238E27FC236}">
                  <a16:creationId xmlns:a16="http://schemas.microsoft.com/office/drawing/2014/main" id="{DD521098-A855-19A1-064E-F80A04330A7E}"/>
                </a:ext>
              </a:extLst>
            </p:cNvPr>
            <p:cNvSpPr/>
            <p:nvPr/>
          </p:nvSpPr>
          <p:spPr>
            <a:xfrm>
              <a:off x="4160173" y="2920120"/>
              <a:ext cx="6210297" cy="941432"/>
            </a:xfrm>
            <a:prstGeom prst="rect">
              <a:avLst/>
            </a:prstGeom>
            <a:solidFill>
              <a:srgbClr val="4A535D"/>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sz="2000" b="1" dirty="0">
                  <a:solidFill>
                    <a:schemeClr val="tx1"/>
                  </a:solidFill>
                  <a:latin typeface="Trebuchet MS" panose="020B0603020202020204" pitchFamily="34" charset="0"/>
                </a:rPr>
                <a:t>Phase 2: </a:t>
              </a:r>
              <a:r>
                <a:rPr lang="en-US" sz="2000" dirty="0">
                  <a:solidFill>
                    <a:schemeClr val="tx1"/>
                  </a:solidFill>
                  <a:latin typeface="Trebuchet MS" panose="020B0603020202020204" pitchFamily="34" charset="0"/>
                </a:rPr>
                <a:t>Planning &amp; Predevelopment</a:t>
              </a:r>
            </a:p>
            <a:p>
              <a:pPr algn="ctr"/>
              <a:r>
                <a:rPr lang="en-US" sz="2000" i="1" dirty="0">
                  <a:solidFill>
                    <a:schemeClr val="tx1"/>
                  </a:solidFill>
                  <a:latin typeface="Trebuchet MS" panose="020B0603020202020204" pitchFamily="34" charset="0"/>
                </a:rPr>
                <a:t>(12-36 months, including Securing Funding &amp; Design)</a:t>
              </a:r>
            </a:p>
          </p:txBody>
        </p:sp>
        <p:sp>
          <p:nvSpPr>
            <p:cNvPr id="4" name="Rectangle 3">
              <a:extLst>
                <a:ext uri="{FF2B5EF4-FFF2-40B4-BE49-F238E27FC236}">
                  <a16:creationId xmlns:a16="http://schemas.microsoft.com/office/drawing/2014/main" id="{25973E70-2FD0-4DC3-F3A4-1608A0AAA7DF}"/>
                </a:ext>
              </a:extLst>
            </p:cNvPr>
            <p:cNvSpPr/>
            <p:nvPr/>
          </p:nvSpPr>
          <p:spPr>
            <a:xfrm>
              <a:off x="10465956" y="2920120"/>
              <a:ext cx="3339689" cy="941432"/>
            </a:xfrm>
            <a:prstGeom prst="rect">
              <a:avLst/>
            </a:prstGeom>
            <a:solidFill>
              <a:srgbClr val="523F2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rtlCol="0" anchor="ctr"/>
            <a:lstStyle/>
            <a:p>
              <a:pPr algn="ctr"/>
              <a:r>
                <a:rPr lang="en-US" sz="2000" b="1" dirty="0">
                  <a:solidFill>
                    <a:schemeClr val="tx1"/>
                  </a:solidFill>
                  <a:latin typeface="Trebuchet MS" panose="020B0603020202020204" pitchFamily="34" charset="0"/>
                </a:rPr>
                <a:t>Phase 5: </a:t>
              </a:r>
              <a:r>
                <a:rPr lang="en-US" sz="2000" dirty="0">
                  <a:solidFill>
                    <a:schemeClr val="tx1"/>
                  </a:solidFill>
                  <a:latin typeface="Trebuchet MS" panose="020B0603020202020204" pitchFamily="34" charset="0"/>
                </a:rPr>
                <a:t>Construction</a:t>
              </a:r>
            </a:p>
            <a:p>
              <a:pPr algn="ctr"/>
              <a:r>
                <a:rPr lang="en-US" sz="2000" i="1" dirty="0">
                  <a:solidFill>
                    <a:schemeClr val="tx1"/>
                  </a:solidFill>
                  <a:latin typeface="Trebuchet MS" panose="020B0603020202020204" pitchFamily="34" charset="0"/>
                </a:rPr>
                <a:t>(12-24 months)</a:t>
              </a:r>
            </a:p>
          </p:txBody>
        </p:sp>
        <p:sp>
          <p:nvSpPr>
            <p:cNvPr id="5" name="Arrow: Pentagon 7">
              <a:extLst>
                <a:ext uri="{FF2B5EF4-FFF2-40B4-BE49-F238E27FC236}">
                  <a16:creationId xmlns:a16="http://schemas.microsoft.com/office/drawing/2014/main" id="{00CC7FAE-DDCA-C560-DA78-F936B77B246C}"/>
                </a:ext>
              </a:extLst>
            </p:cNvPr>
            <p:cNvSpPr/>
            <p:nvPr/>
          </p:nvSpPr>
          <p:spPr>
            <a:xfrm>
              <a:off x="13896042" y="2920120"/>
              <a:ext cx="2384834" cy="941432"/>
            </a:xfrm>
            <a:prstGeom prst="homePlate">
              <a:avLst/>
            </a:prstGeom>
            <a:solidFill>
              <a:srgbClr val="5EB7E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rtlCol="0" anchor="ctr"/>
            <a:lstStyle/>
            <a:p>
              <a:pPr algn="ctr"/>
              <a:r>
                <a:rPr lang="en-US" sz="2000" b="1" dirty="0">
                  <a:solidFill>
                    <a:schemeClr val="tx1"/>
                  </a:solidFill>
                  <a:latin typeface="Trebuchet MS" panose="020B0603020202020204" pitchFamily="34" charset="0"/>
                </a:rPr>
                <a:t>Phase 6: </a:t>
              </a:r>
              <a:r>
                <a:rPr lang="en-US" sz="2000" dirty="0">
                  <a:solidFill>
                    <a:schemeClr val="tx1"/>
                  </a:solidFill>
                  <a:latin typeface="Trebuchet MS" panose="020B0603020202020204" pitchFamily="34" charset="0"/>
                </a:rPr>
                <a:t>Operation</a:t>
              </a:r>
            </a:p>
            <a:p>
              <a:pPr algn="ctr"/>
              <a:r>
                <a:rPr lang="en-US" sz="2000" i="1" dirty="0">
                  <a:solidFill>
                    <a:schemeClr val="tx1"/>
                  </a:solidFill>
                  <a:latin typeface="Trebuchet MS" panose="020B0603020202020204" pitchFamily="34" charset="0"/>
                </a:rPr>
                <a:t>(Ongoing)</a:t>
              </a:r>
            </a:p>
          </p:txBody>
        </p:sp>
        <p:sp>
          <p:nvSpPr>
            <p:cNvPr id="6" name="Rectangle 5">
              <a:extLst>
                <a:ext uri="{FF2B5EF4-FFF2-40B4-BE49-F238E27FC236}">
                  <a16:creationId xmlns:a16="http://schemas.microsoft.com/office/drawing/2014/main" id="{C9CF05D7-B620-4B13-C89C-69C6F34A0BC3}"/>
                </a:ext>
              </a:extLst>
            </p:cNvPr>
            <p:cNvSpPr/>
            <p:nvPr/>
          </p:nvSpPr>
          <p:spPr>
            <a:xfrm>
              <a:off x="4160173" y="3938286"/>
              <a:ext cx="6210297" cy="941432"/>
            </a:xfrm>
            <a:prstGeom prst="rect">
              <a:avLst/>
            </a:prstGeom>
            <a:solidFill>
              <a:srgbClr val="00197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rtlCol="0" anchor="ctr"/>
            <a:lstStyle/>
            <a:p>
              <a:pPr algn="ctr"/>
              <a:r>
                <a:rPr lang="en-US" sz="2000" b="1" dirty="0">
                  <a:solidFill>
                    <a:schemeClr val="tx1"/>
                  </a:solidFill>
                  <a:latin typeface="Trebuchet MS" panose="020B0603020202020204" pitchFamily="34" charset="0"/>
                </a:rPr>
                <a:t>Phase 3: </a:t>
              </a:r>
              <a:r>
                <a:rPr lang="en-US" sz="2000" dirty="0">
                  <a:solidFill>
                    <a:schemeClr val="tx1"/>
                  </a:solidFill>
                  <a:latin typeface="Trebuchet MS" panose="020B0603020202020204" pitchFamily="34" charset="0"/>
                </a:rPr>
                <a:t>Securing Funding</a:t>
              </a:r>
            </a:p>
          </p:txBody>
        </p:sp>
        <p:sp>
          <p:nvSpPr>
            <p:cNvPr id="7" name="Rectangle 6">
              <a:extLst>
                <a:ext uri="{FF2B5EF4-FFF2-40B4-BE49-F238E27FC236}">
                  <a16:creationId xmlns:a16="http://schemas.microsoft.com/office/drawing/2014/main" id="{DCD05010-C889-90A3-8FD5-6C4D27C0AAFA}"/>
                </a:ext>
              </a:extLst>
            </p:cNvPr>
            <p:cNvSpPr/>
            <p:nvPr/>
          </p:nvSpPr>
          <p:spPr>
            <a:xfrm>
              <a:off x="4160173" y="4956453"/>
              <a:ext cx="6210293" cy="941432"/>
            </a:xfrm>
            <a:prstGeom prst="rect">
              <a:avLst/>
            </a:prstGeom>
            <a:solidFill>
              <a:srgbClr val="EA5E1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rtlCol="0" anchor="ctr"/>
            <a:lstStyle/>
            <a:p>
              <a:pPr algn="ctr"/>
              <a:r>
                <a:rPr lang="en-US" sz="2000" b="1" dirty="0">
                  <a:solidFill>
                    <a:schemeClr val="tx1"/>
                  </a:solidFill>
                  <a:latin typeface="Trebuchet MS" panose="020B0603020202020204" pitchFamily="34" charset="0"/>
                </a:rPr>
                <a:t>Phase 4: </a:t>
              </a:r>
              <a:r>
                <a:rPr lang="en-US" sz="2000" dirty="0">
                  <a:solidFill>
                    <a:schemeClr val="tx1"/>
                  </a:solidFill>
                  <a:latin typeface="Trebuchet MS" panose="020B0603020202020204" pitchFamily="34" charset="0"/>
                </a:rPr>
                <a:t>Design</a:t>
              </a:r>
            </a:p>
          </p:txBody>
        </p:sp>
      </p:grpSp>
      <p:grpSp>
        <p:nvGrpSpPr>
          <p:cNvPr id="20" name="Group 19">
            <a:extLst>
              <a:ext uri="{FF2B5EF4-FFF2-40B4-BE49-F238E27FC236}">
                <a16:creationId xmlns:a16="http://schemas.microsoft.com/office/drawing/2014/main" id="{0109301F-8308-D0B9-D24D-5F373771B89E}"/>
              </a:ext>
            </a:extLst>
          </p:cNvPr>
          <p:cNvGrpSpPr/>
          <p:nvPr/>
        </p:nvGrpSpPr>
        <p:grpSpPr>
          <a:xfrm>
            <a:off x="772041" y="6662271"/>
            <a:ext cx="15152375" cy="1253550"/>
            <a:chOff x="772041" y="6662271"/>
            <a:chExt cx="15152375" cy="1253550"/>
          </a:xfrm>
        </p:grpSpPr>
        <p:cxnSp>
          <p:nvCxnSpPr>
            <p:cNvPr id="8" name="Straight Connector 7">
              <a:extLst>
                <a:ext uri="{FF2B5EF4-FFF2-40B4-BE49-F238E27FC236}">
                  <a16:creationId xmlns:a16="http://schemas.microsoft.com/office/drawing/2014/main" id="{3C33A08D-7622-F010-D022-4C78AC68AD90}"/>
                </a:ext>
              </a:extLst>
            </p:cNvPr>
            <p:cNvCxnSpPr>
              <a:cxnSpLocks/>
            </p:cNvCxnSpPr>
            <p:nvPr/>
          </p:nvCxnSpPr>
          <p:spPr>
            <a:xfrm>
              <a:off x="1302674" y="6959600"/>
              <a:ext cx="14621742" cy="0"/>
            </a:xfrm>
            <a:prstGeom prst="line">
              <a:avLst/>
            </a:prstGeom>
            <a:ln w="76200">
              <a:solidFill>
                <a:srgbClr val="C1203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9CF5D8-487F-C075-1396-91A61EF6FD0D}"/>
                </a:ext>
              </a:extLst>
            </p:cNvPr>
            <p:cNvCxnSpPr/>
            <p:nvPr/>
          </p:nvCxnSpPr>
          <p:spPr>
            <a:xfrm>
              <a:off x="1302674" y="6713071"/>
              <a:ext cx="0" cy="520700"/>
            </a:xfrm>
            <a:prstGeom prst="line">
              <a:avLst/>
            </a:prstGeom>
            <a:ln w="15875">
              <a:solidFill>
                <a:srgbClr val="C1203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16F839-9B1C-33A7-9CF4-9A58E1D8D2BC}"/>
                </a:ext>
              </a:extLst>
            </p:cNvPr>
            <p:cNvCxnSpPr/>
            <p:nvPr/>
          </p:nvCxnSpPr>
          <p:spPr>
            <a:xfrm>
              <a:off x="13074882" y="6713071"/>
              <a:ext cx="0" cy="520700"/>
            </a:xfrm>
            <a:prstGeom prst="line">
              <a:avLst/>
            </a:prstGeom>
            <a:ln w="15875">
              <a:solidFill>
                <a:srgbClr val="C1203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9A7C88-475A-335B-73C9-CFF0AE601C78}"/>
                </a:ext>
              </a:extLst>
            </p:cNvPr>
            <p:cNvCxnSpPr/>
            <p:nvPr/>
          </p:nvCxnSpPr>
          <p:spPr>
            <a:xfrm>
              <a:off x="4160174" y="6662271"/>
              <a:ext cx="0" cy="520700"/>
            </a:xfrm>
            <a:prstGeom prst="line">
              <a:avLst/>
            </a:prstGeom>
            <a:ln w="15875">
              <a:solidFill>
                <a:srgbClr val="C1203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83ECEC-4CE3-BDC3-B300-8B5D4F8AD07C}"/>
                </a:ext>
              </a:extLst>
            </p:cNvPr>
            <p:cNvCxnSpPr/>
            <p:nvPr/>
          </p:nvCxnSpPr>
          <p:spPr>
            <a:xfrm>
              <a:off x="7195474" y="6674971"/>
              <a:ext cx="0" cy="520700"/>
            </a:xfrm>
            <a:prstGeom prst="line">
              <a:avLst/>
            </a:prstGeom>
            <a:ln w="15875">
              <a:solidFill>
                <a:srgbClr val="C1203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2508FB-C997-7D9E-F15F-88A22B880A47}"/>
                </a:ext>
              </a:extLst>
            </p:cNvPr>
            <p:cNvCxnSpPr/>
            <p:nvPr/>
          </p:nvCxnSpPr>
          <p:spPr>
            <a:xfrm>
              <a:off x="10370474" y="6674971"/>
              <a:ext cx="0" cy="520700"/>
            </a:xfrm>
            <a:prstGeom prst="line">
              <a:avLst/>
            </a:prstGeom>
            <a:ln w="15875">
              <a:solidFill>
                <a:srgbClr val="C1203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E4E7365-E6A9-A2C2-1CBA-29437B619FB8}"/>
                </a:ext>
              </a:extLst>
            </p:cNvPr>
            <p:cNvSpPr txBox="1"/>
            <p:nvPr/>
          </p:nvSpPr>
          <p:spPr>
            <a:xfrm>
              <a:off x="772041" y="7269490"/>
              <a:ext cx="1069524" cy="646331"/>
            </a:xfrm>
            <a:prstGeom prst="rect">
              <a:avLst/>
            </a:prstGeom>
            <a:noFill/>
          </p:spPr>
          <p:txBody>
            <a:bodyPr wrap="none" rtlCol="0">
              <a:spAutoFit/>
            </a:bodyPr>
            <a:lstStyle/>
            <a:p>
              <a:r>
                <a:rPr lang="en-US" sz="1800" b="1" dirty="0">
                  <a:latin typeface="Trebuchet MS" panose="020B0603020202020204" pitchFamily="34" charset="0"/>
                </a:rPr>
                <a:t>Process </a:t>
              </a:r>
            </a:p>
            <a:p>
              <a:pPr algn="ctr"/>
              <a:r>
                <a:rPr lang="en-US" sz="1800" b="1" dirty="0">
                  <a:latin typeface="Trebuchet MS" panose="020B0603020202020204" pitchFamily="34" charset="0"/>
                </a:rPr>
                <a:t>Start</a:t>
              </a:r>
            </a:p>
          </p:txBody>
        </p:sp>
        <p:sp>
          <p:nvSpPr>
            <p:cNvPr id="15" name="TextBox 14">
              <a:extLst>
                <a:ext uri="{FF2B5EF4-FFF2-40B4-BE49-F238E27FC236}">
                  <a16:creationId xmlns:a16="http://schemas.microsoft.com/office/drawing/2014/main" id="{9362BDAF-57C7-BFDB-6C83-011F87D8FC3D}"/>
                </a:ext>
              </a:extLst>
            </p:cNvPr>
            <p:cNvSpPr txBox="1"/>
            <p:nvPr/>
          </p:nvSpPr>
          <p:spPr>
            <a:xfrm>
              <a:off x="3714502" y="7377211"/>
              <a:ext cx="885179" cy="369332"/>
            </a:xfrm>
            <a:prstGeom prst="rect">
              <a:avLst/>
            </a:prstGeom>
            <a:noFill/>
          </p:spPr>
          <p:txBody>
            <a:bodyPr wrap="none" rtlCol="0">
              <a:spAutoFit/>
            </a:bodyPr>
            <a:lstStyle/>
            <a:p>
              <a:r>
                <a:rPr lang="en-US" sz="1800" b="1" dirty="0">
                  <a:latin typeface="Trebuchet MS" panose="020B0603020202020204" pitchFamily="34" charset="0"/>
                </a:rPr>
                <a:t>1 Year</a:t>
              </a:r>
            </a:p>
          </p:txBody>
        </p:sp>
        <p:sp>
          <p:nvSpPr>
            <p:cNvPr id="16" name="TextBox 15">
              <a:extLst>
                <a:ext uri="{FF2B5EF4-FFF2-40B4-BE49-F238E27FC236}">
                  <a16:creationId xmlns:a16="http://schemas.microsoft.com/office/drawing/2014/main" id="{D6936B7F-E654-7F52-7E89-872766B59358}"/>
                </a:ext>
              </a:extLst>
            </p:cNvPr>
            <p:cNvSpPr txBox="1"/>
            <p:nvPr/>
          </p:nvSpPr>
          <p:spPr>
            <a:xfrm>
              <a:off x="6713944" y="7377211"/>
              <a:ext cx="984565" cy="369332"/>
            </a:xfrm>
            <a:prstGeom prst="rect">
              <a:avLst/>
            </a:prstGeom>
            <a:noFill/>
          </p:spPr>
          <p:txBody>
            <a:bodyPr wrap="none" rtlCol="0">
              <a:spAutoFit/>
            </a:bodyPr>
            <a:lstStyle/>
            <a:p>
              <a:r>
                <a:rPr lang="en-US" sz="1800" b="1" dirty="0">
                  <a:latin typeface="Trebuchet MS" panose="020B0603020202020204" pitchFamily="34" charset="0"/>
                </a:rPr>
                <a:t>2 Years</a:t>
              </a:r>
            </a:p>
          </p:txBody>
        </p:sp>
        <p:sp>
          <p:nvSpPr>
            <p:cNvPr id="17" name="TextBox 16">
              <a:extLst>
                <a:ext uri="{FF2B5EF4-FFF2-40B4-BE49-F238E27FC236}">
                  <a16:creationId xmlns:a16="http://schemas.microsoft.com/office/drawing/2014/main" id="{BEEBE4E7-BA4C-0F74-C969-47FDEFA04AC8}"/>
                </a:ext>
              </a:extLst>
            </p:cNvPr>
            <p:cNvSpPr txBox="1"/>
            <p:nvPr/>
          </p:nvSpPr>
          <p:spPr>
            <a:xfrm>
              <a:off x="9874871" y="7326411"/>
              <a:ext cx="984565" cy="369332"/>
            </a:xfrm>
            <a:prstGeom prst="rect">
              <a:avLst/>
            </a:prstGeom>
            <a:noFill/>
          </p:spPr>
          <p:txBody>
            <a:bodyPr wrap="none" rtlCol="0">
              <a:spAutoFit/>
            </a:bodyPr>
            <a:lstStyle/>
            <a:p>
              <a:r>
                <a:rPr lang="en-US" sz="1800" b="1" dirty="0">
                  <a:latin typeface="Trebuchet MS" panose="020B0603020202020204" pitchFamily="34" charset="0"/>
                </a:rPr>
                <a:t>3 Years</a:t>
              </a:r>
            </a:p>
          </p:txBody>
        </p:sp>
        <p:sp>
          <p:nvSpPr>
            <p:cNvPr id="18" name="TextBox 17">
              <a:extLst>
                <a:ext uri="{FF2B5EF4-FFF2-40B4-BE49-F238E27FC236}">
                  <a16:creationId xmlns:a16="http://schemas.microsoft.com/office/drawing/2014/main" id="{DB095803-801F-8633-A59F-19BD7CF35612}"/>
                </a:ext>
              </a:extLst>
            </p:cNvPr>
            <p:cNvSpPr txBox="1"/>
            <p:nvPr/>
          </p:nvSpPr>
          <p:spPr>
            <a:xfrm>
              <a:off x="12584325" y="7326410"/>
              <a:ext cx="984565" cy="369332"/>
            </a:xfrm>
            <a:prstGeom prst="rect">
              <a:avLst/>
            </a:prstGeom>
            <a:noFill/>
          </p:spPr>
          <p:txBody>
            <a:bodyPr wrap="none" rtlCol="0">
              <a:spAutoFit/>
            </a:bodyPr>
            <a:lstStyle/>
            <a:p>
              <a:r>
                <a:rPr lang="en-US" sz="1800" b="1" dirty="0">
                  <a:latin typeface="Trebuchet MS" panose="020B0603020202020204" pitchFamily="34" charset="0"/>
                </a:rPr>
                <a:t>4 Years</a:t>
              </a:r>
            </a:p>
          </p:txBody>
        </p:sp>
      </p:grpSp>
    </p:spTree>
  </p:cSld>
  <p:clrMapOvr>
    <a:masterClrMapping/>
  </p:clrMapOvr>
  <mc:AlternateContent xmlns:mc="http://schemas.openxmlformats.org/markup-compatibility/2006" xmlns:p14="http://schemas.microsoft.com/office/powerpoint/2010/main">
    <mc:Choice Requires="p14">
      <p:transition spd="slow" p14:dur="2000" advTm="21669"/>
    </mc:Choice>
    <mc:Fallback xmlns="">
      <p:transition spd="slow" advTm="2166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u="none" strike="noStrike" cap="none" dirty="0">
                <a:solidFill>
                  <a:schemeClr val="lt2"/>
                </a:solidFill>
                <a:latin typeface="Trebuchet MS"/>
                <a:ea typeface="Trebuchet MS"/>
                <a:cs typeface="Trebuchet MS"/>
                <a:sym typeface="Trebuchet MS"/>
              </a:rPr>
              <a:t>PHASE 1 - VISIONING</a:t>
            </a:r>
            <a:endParaRPr sz="4000" dirty="0"/>
          </a:p>
        </p:txBody>
      </p:sp>
      <p:sp>
        <p:nvSpPr>
          <p:cNvPr id="140" name="Google Shape;140;p6"/>
          <p:cNvSpPr txBox="1"/>
          <p:nvPr/>
        </p:nvSpPr>
        <p:spPr>
          <a:xfrm>
            <a:off x="868680" y="1600200"/>
            <a:ext cx="15558961" cy="68357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0" u="none" strike="noStrike" cap="none" dirty="0">
                <a:solidFill>
                  <a:srgbClr val="53585F"/>
                </a:solidFill>
                <a:latin typeface="Trebuchet MS"/>
                <a:ea typeface="Trebuchet MS"/>
                <a:cs typeface="Trebuchet MS"/>
                <a:sym typeface="Trebuchet MS"/>
              </a:rPr>
              <a:t>The visioning phase focuses on understanding:</a:t>
            </a:r>
            <a:endParaRPr lang="en-US" sz="2800" dirty="0">
              <a:latin typeface="Trebuchet MS"/>
            </a:endParaRPr>
          </a:p>
          <a:p>
            <a:pPr marL="457200" marR="0" lvl="0" indent="-342900" algn="l" rtl="0">
              <a:spcBef>
                <a:spcPts val="2400"/>
              </a:spcBef>
              <a:spcAft>
                <a:spcPts val="0"/>
              </a:spcAft>
              <a:buClr>
                <a:srgbClr val="C12032"/>
              </a:buClr>
              <a:buSzPct val="100000"/>
              <a:buFont typeface="Arial" panose="020B0604020202020204" pitchFamily="34" charset="0"/>
              <a:buChar char="•"/>
            </a:pPr>
            <a:r>
              <a:rPr lang="en-US" sz="2400" b="0" i="0" u="none" strike="noStrike" cap="none" dirty="0">
                <a:solidFill>
                  <a:srgbClr val="53585F"/>
                </a:solidFill>
                <a:latin typeface="Trebuchet MS"/>
                <a:ea typeface="Trebuchet MS"/>
                <a:cs typeface="Trebuchet MS"/>
                <a:sym typeface="Trebuchet MS"/>
              </a:rPr>
              <a:t>your community’s need for affordable housing;</a:t>
            </a:r>
            <a:endParaRPr sz="2400" dirty="0">
              <a:latin typeface="Trebuchet MS"/>
            </a:endParaRPr>
          </a:p>
          <a:p>
            <a:pPr marL="457200" marR="0" lvl="1" indent="-342900" algn="l" rtl="0">
              <a:spcBef>
                <a:spcPts val="1200"/>
              </a:spcBef>
              <a:spcAft>
                <a:spcPts val="0"/>
              </a:spcAft>
              <a:buClr>
                <a:srgbClr val="C12032"/>
              </a:buClr>
              <a:buSzPct val="100000"/>
              <a:buFont typeface="Arial" panose="020B0604020202020204" pitchFamily="34" charset="0"/>
              <a:buChar char="•"/>
            </a:pPr>
            <a:r>
              <a:rPr lang="en-US" sz="2400" b="0" i="0" u="none" strike="noStrike" cap="none" dirty="0">
                <a:solidFill>
                  <a:srgbClr val="53585F"/>
                </a:solidFill>
                <a:latin typeface="Trebuchet MS"/>
                <a:ea typeface="Trebuchet MS"/>
                <a:cs typeface="Trebuchet MS"/>
                <a:sym typeface="Trebuchet MS"/>
              </a:rPr>
              <a:t>housing types to respond to that need;</a:t>
            </a:r>
            <a:endParaRPr sz="2400" dirty="0">
              <a:latin typeface="Trebuchet MS"/>
            </a:endParaRPr>
          </a:p>
          <a:p>
            <a:pPr marL="457200" marR="0" lvl="1" indent="-342900" algn="l" rtl="0">
              <a:spcBef>
                <a:spcPts val="1200"/>
              </a:spcBef>
              <a:spcAft>
                <a:spcPts val="0"/>
              </a:spcAft>
              <a:buClr>
                <a:srgbClr val="C12032"/>
              </a:buClr>
              <a:buSzPct val="100000"/>
              <a:buFont typeface="Arial" panose="020B0604020202020204" pitchFamily="34" charset="0"/>
              <a:buChar char="•"/>
            </a:pPr>
            <a:r>
              <a:rPr lang="en-US" sz="2400" b="0" i="0" u="none" strike="noStrike" cap="none" dirty="0">
                <a:solidFill>
                  <a:srgbClr val="53585F"/>
                </a:solidFill>
                <a:latin typeface="Trebuchet MS"/>
                <a:ea typeface="Trebuchet MS"/>
                <a:cs typeface="Trebuchet MS"/>
                <a:sym typeface="Trebuchet MS"/>
              </a:rPr>
              <a:t>your jurisdictions’ capacity for the participation that will be required to develop this type of housing; and,</a:t>
            </a:r>
            <a:endParaRPr sz="2400" dirty="0">
              <a:latin typeface="Trebuchet MS"/>
            </a:endParaRPr>
          </a:p>
          <a:p>
            <a:pPr marL="457200" marR="0" lvl="1" indent="-342900" algn="l" rtl="0">
              <a:spcBef>
                <a:spcPts val="1200"/>
              </a:spcBef>
              <a:spcAft>
                <a:spcPts val="0"/>
              </a:spcAft>
              <a:buClr>
                <a:srgbClr val="C12032"/>
              </a:buClr>
              <a:buSzPct val="100000"/>
              <a:buFont typeface="Arial" panose="020B0604020202020204" pitchFamily="34" charset="0"/>
              <a:buChar char="•"/>
            </a:pPr>
            <a:r>
              <a:rPr lang="en-US" sz="2400" b="0" i="0" u="none" strike="noStrike" cap="none" dirty="0">
                <a:solidFill>
                  <a:srgbClr val="53585F"/>
                </a:solidFill>
                <a:latin typeface="Trebuchet MS"/>
                <a:ea typeface="Trebuchet MS"/>
                <a:cs typeface="Trebuchet MS"/>
                <a:sym typeface="Trebuchet MS"/>
              </a:rPr>
              <a:t>what additional partnerships may </a:t>
            </a:r>
            <a:r>
              <a:rPr lang="en-US" sz="2400" b="0" i="0" u="none" strike="noStrike" cap="none" dirty="0">
                <a:solidFill>
                  <a:schemeClr val="lt2"/>
                </a:solidFill>
                <a:latin typeface="Trebuchet MS"/>
                <a:ea typeface="Trebuchet MS"/>
                <a:cs typeface="Trebuchet MS"/>
                <a:sym typeface="Trebuchet MS"/>
              </a:rPr>
              <a:t>be necessary to fill your </a:t>
            </a:r>
            <a:r>
              <a:rPr lang="en-US" sz="2400" b="0" i="0" u="none" strike="noStrike" cap="none" dirty="0">
                <a:solidFill>
                  <a:srgbClr val="53585F"/>
                </a:solidFill>
                <a:latin typeface="Trebuchet MS"/>
                <a:ea typeface="Trebuchet MS"/>
                <a:cs typeface="Trebuchet MS"/>
                <a:sym typeface="Trebuchet MS"/>
              </a:rPr>
              <a:t>capacity gaps.</a:t>
            </a:r>
            <a:endParaRPr sz="2400" b="0" i="0" u="none" strike="noStrike" cap="none" dirty="0">
              <a:solidFill>
                <a:schemeClr val="lt2"/>
              </a:solidFill>
              <a:latin typeface="Trebuchet MS"/>
              <a:ea typeface="Trebuchet MS"/>
              <a:cs typeface="Trebuchet MS"/>
            </a:endParaRPr>
          </a:p>
          <a:p>
            <a:pPr marL="0" marR="0" lvl="1" indent="0" algn="l" rtl="0">
              <a:spcBef>
                <a:spcPts val="2400"/>
              </a:spcBef>
              <a:spcAft>
                <a:spcPts val="0"/>
              </a:spcAft>
              <a:buNone/>
            </a:pPr>
            <a:endParaRPr sz="2800" b="1" i="0" u="none" strike="noStrike" cap="none" dirty="0">
              <a:solidFill>
                <a:schemeClr val="lt2"/>
              </a:solidFill>
              <a:latin typeface="Trebuchet MS"/>
              <a:ea typeface="Trebuchet MS"/>
              <a:cs typeface="Trebuchet MS"/>
            </a:endParaRPr>
          </a:p>
          <a:p>
            <a:pPr marL="0" marR="0" lvl="1" indent="0" algn="l" rtl="0">
              <a:spcBef>
                <a:spcPts val="2400"/>
              </a:spcBef>
              <a:spcAft>
                <a:spcPts val="0"/>
              </a:spcAft>
              <a:buNone/>
            </a:pPr>
            <a:r>
              <a:rPr lang="en-US" sz="2800" b="1" i="0" u="none" strike="noStrike" cap="none" dirty="0">
                <a:solidFill>
                  <a:srgbClr val="C12032"/>
                </a:solidFill>
                <a:latin typeface="Trebuchet MS"/>
                <a:ea typeface="Trebuchet MS"/>
                <a:cs typeface="Trebuchet MS"/>
                <a:sym typeface="Trebuchet MS"/>
              </a:rPr>
              <a:t>Timeline:</a:t>
            </a:r>
            <a:r>
              <a:rPr lang="en-US" sz="2800" b="0" i="0" u="none" strike="noStrike" cap="none" dirty="0">
                <a:solidFill>
                  <a:srgbClr val="C12032"/>
                </a:solidFill>
                <a:latin typeface="Trebuchet MS"/>
                <a:ea typeface="Trebuchet MS"/>
                <a:cs typeface="Trebuchet MS"/>
                <a:sym typeface="Trebuchet MS"/>
              </a:rPr>
              <a:t> </a:t>
            </a:r>
            <a:endParaRPr sz="2800" b="0" i="0" u="none" strike="noStrike" cap="none" dirty="0">
              <a:solidFill>
                <a:srgbClr val="C12032"/>
              </a:solidFill>
              <a:latin typeface="Trebuchet MS"/>
              <a:ea typeface="Trebuchet MS"/>
              <a:cs typeface="Trebuchet MS"/>
              <a:sym typeface="Trebuchet MS"/>
            </a:endParaRPr>
          </a:p>
        </p:txBody>
      </p:sp>
      <p:grpSp>
        <p:nvGrpSpPr>
          <p:cNvPr id="2" name="Group 1">
            <a:extLst>
              <a:ext uri="{FF2B5EF4-FFF2-40B4-BE49-F238E27FC236}">
                <a16:creationId xmlns:a16="http://schemas.microsoft.com/office/drawing/2014/main" id="{1B8CB41A-117C-866A-825A-6F724D83AB0D}"/>
              </a:ext>
            </a:extLst>
          </p:cNvPr>
          <p:cNvGrpSpPr/>
          <p:nvPr/>
        </p:nvGrpSpPr>
        <p:grpSpPr>
          <a:xfrm>
            <a:off x="1302673" y="6446520"/>
            <a:ext cx="14976353" cy="1934659"/>
            <a:chOff x="1302673" y="3111652"/>
            <a:chExt cx="14976353" cy="1934659"/>
          </a:xfrm>
        </p:grpSpPr>
        <p:sp>
          <p:nvSpPr>
            <p:cNvPr id="3" name="Arrow: Pentagon 4">
              <a:extLst>
                <a:ext uri="{FF2B5EF4-FFF2-40B4-BE49-F238E27FC236}">
                  <a16:creationId xmlns:a16="http://schemas.microsoft.com/office/drawing/2014/main" id="{896ED7FD-4AA3-0574-5B29-97091F078D6B}"/>
                </a:ext>
              </a:extLst>
            </p:cNvPr>
            <p:cNvSpPr/>
            <p:nvPr/>
          </p:nvSpPr>
          <p:spPr>
            <a:xfrm flipH="1">
              <a:off x="1302673" y="3112866"/>
              <a:ext cx="2762013" cy="584555"/>
            </a:xfrm>
            <a:prstGeom prst="homePlate">
              <a:avLst/>
            </a:prstGeom>
            <a:solidFill>
              <a:srgbClr val="018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1: </a:t>
              </a:r>
              <a:r>
                <a:rPr lang="en-US" sz="1800" dirty="0">
                  <a:solidFill>
                    <a:schemeClr val="tx1"/>
                  </a:solidFill>
                  <a:latin typeface="Trebuchet MS" panose="020B0603020202020204" pitchFamily="34" charset="0"/>
                </a:rPr>
                <a:t>Visioning</a:t>
              </a:r>
            </a:p>
          </p:txBody>
        </p:sp>
        <p:sp>
          <p:nvSpPr>
            <p:cNvPr id="4" name="Rectangle 3">
              <a:extLst>
                <a:ext uri="{FF2B5EF4-FFF2-40B4-BE49-F238E27FC236}">
                  <a16:creationId xmlns:a16="http://schemas.microsoft.com/office/drawing/2014/main" id="{D11FD326-D7CA-3501-279B-29F07227E489}"/>
                </a:ext>
              </a:extLst>
            </p:cNvPr>
            <p:cNvSpPr/>
            <p:nvPr/>
          </p:nvSpPr>
          <p:spPr>
            <a:xfrm>
              <a:off x="4160174" y="3111652"/>
              <a:ext cx="6114816"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2: </a:t>
              </a:r>
              <a:r>
                <a:rPr lang="en-US" sz="1800" dirty="0">
                  <a:solidFill>
                    <a:schemeClr val="tx1"/>
                  </a:solidFill>
                  <a:latin typeface="Trebuchet MS" panose="020B0603020202020204" pitchFamily="34" charset="0"/>
                </a:rPr>
                <a:t>Planning &amp; Predevelopment</a:t>
              </a:r>
            </a:p>
          </p:txBody>
        </p:sp>
        <p:sp>
          <p:nvSpPr>
            <p:cNvPr id="5" name="Rectangle 4">
              <a:extLst>
                <a:ext uri="{FF2B5EF4-FFF2-40B4-BE49-F238E27FC236}">
                  <a16:creationId xmlns:a16="http://schemas.microsoft.com/office/drawing/2014/main" id="{6ABF558F-A516-6EAB-A0B1-E5FBD8A8C5C2}"/>
                </a:ext>
              </a:extLst>
            </p:cNvPr>
            <p:cNvSpPr/>
            <p:nvPr/>
          </p:nvSpPr>
          <p:spPr>
            <a:xfrm>
              <a:off x="10370474" y="3111652"/>
              <a:ext cx="3421724"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5: </a:t>
              </a:r>
              <a:r>
                <a:rPr lang="en-US" sz="1800" dirty="0">
                  <a:solidFill>
                    <a:schemeClr val="tx1"/>
                  </a:solidFill>
                  <a:latin typeface="Trebuchet MS" panose="020B0603020202020204" pitchFamily="34" charset="0"/>
                </a:rPr>
                <a:t>Construction</a:t>
              </a:r>
            </a:p>
          </p:txBody>
        </p:sp>
        <p:sp>
          <p:nvSpPr>
            <p:cNvPr id="6" name="Arrow: Pentagon 7">
              <a:extLst>
                <a:ext uri="{FF2B5EF4-FFF2-40B4-BE49-F238E27FC236}">
                  <a16:creationId xmlns:a16="http://schemas.microsoft.com/office/drawing/2014/main" id="{F11F4B40-3711-407D-282E-419EFCEEC43B}"/>
                </a:ext>
              </a:extLst>
            </p:cNvPr>
            <p:cNvSpPr/>
            <p:nvPr/>
          </p:nvSpPr>
          <p:spPr>
            <a:xfrm>
              <a:off x="13894192" y="3111652"/>
              <a:ext cx="2384834" cy="584555"/>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6: </a:t>
              </a:r>
              <a:r>
                <a:rPr lang="en-US" sz="1800" dirty="0">
                  <a:solidFill>
                    <a:schemeClr val="tx1"/>
                  </a:solidFill>
                  <a:latin typeface="Trebuchet MS" panose="020B0603020202020204" pitchFamily="34" charset="0"/>
                </a:rPr>
                <a:t>Operation</a:t>
              </a:r>
            </a:p>
          </p:txBody>
        </p:sp>
        <p:sp>
          <p:nvSpPr>
            <p:cNvPr id="7" name="Rectangle 6">
              <a:extLst>
                <a:ext uri="{FF2B5EF4-FFF2-40B4-BE49-F238E27FC236}">
                  <a16:creationId xmlns:a16="http://schemas.microsoft.com/office/drawing/2014/main" id="{C5F87771-F8A5-31C9-7989-65D7E65DA5BA}"/>
                </a:ext>
              </a:extLst>
            </p:cNvPr>
            <p:cNvSpPr/>
            <p:nvPr/>
          </p:nvSpPr>
          <p:spPr>
            <a:xfrm>
              <a:off x="4160174" y="3780622"/>
              <a:ext cx="6114816"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3: </a:t>
              </a:r>
              <a:r>
                <a:rPr lang="en-US" sz="1800" dirty="0">
                  <a:solidFill>
                    <a:schemeClr val="tx1"/>
                  </a:solidFill>
                  <a:latin typeface="Trebuchet MS" panose="020B0603020202020204" pitchFamily="34" charset="0"/>
                </a:rPr>
                <a:t>Securing Funding</a:t>
              </a:r>
            </a:p>
          </p:txBody>
        </p:sp>
        <p:sp>
          <p:nvSpPr>
            <p:cNvPr id="8" name="Rectangle 7">
              <a:extLst>
                <a:ext uri="{FF2B5EF4-FFF2-40B4-BE49-F238E27FC236}">
                  <a16:creationId xmlns:a16="http://schemas.microsoft.com/office/drawing/2014/main" id="{A51F2F6C-D389-72AA-E067-D330FA8EE4AE}"/>
                </a:ext>
              </a:extLst>
            </p:cNvPr>
            <p:cNvSpPr/>
            <p:nvPr/>
          </p:nvSpPr>
          <p:spPr>
            <a:xfrm>
              <a:off x="4160174" y="4461756"/>
              <a:ext cx="6114812"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4: </a:t>
              </a:r>
              <a:r>
                <a:rPr lang="en-US" sz="1800" dirty="0">
                  <a:solidFill>
                    <a:schemeClr val="tx1"/>
                  </a:solidFill>
                  <a:latin typeface="Trebuchet MS" panose="020B0603020202020204" pitchFamily="34" charset="0"/>
                </a:rPr>
                <a:t>Design</a:t>
              </a:r>
            </a:p>
          </p:txBody>
        </p:sp>
      </p:grpSp>
    </p:spTree>
  </p:cSld>
  <p:clrMapOvr>
    <a:masterClrMapping/>
  </p:clrMapOvr>
  <mc:AlternateContent xmlns:mc="http://schemas.openxmlformats.org/markup-compatibility/2006" xmlns:p14="http://schemas.microsoft.com/office/powerpoint/2010/main">
    <mc:Choice Requires="p14">
      <p:transition spd="slow" p14:dur="2000" advTm="19097"/>
    </mc:Choice>
    <mc:Fallback xmlns="">
      <p:transition spd="slow" advTm="1909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u="none" strike="noStrike" cap="none" dirty="0">
                <a:solidFill>
                  <a:schemeClr val="lt2"/>
                </a:solidFill>
                <a:latin typeface="Trebuchet MS"/>
                <a:ea typeface="Trebuchet MS"/>
                <a:cs typeface="Trebuchet MS"/>
                <a:sym typeface="Trebuchet MS"/>
              </a:rPr>
              <a:t>PHASE 2: PLANNING AND PREDEVELOPMENT</a:t>
            </a:r>
            <a:endParaRPr sz="4000" dirty="0"/>
          </a:p>
        </p:txBody>
      </p:sp>
      <p:sp>
        <p:nvSpPr>
          <p:cNvPr id="147" name="Google Shape;147;p7"/>
          <p:cNvSpPr txBox="1"/>
          <p:nvPr/>
        </p:nvSpPr>
        <p:spPr>
          <a:xfrm>
            <a:off x="868680" y="1600200"/>
            <a:ext cx="14186497" cy="68357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0" u="none" strike="noStrike" cap="none" dirty="0">
                <a:solidFill>
                  <a:srgbClr val="53585F"/>
                </a:solidFill>
                <a:latin typeface="Trebuchet MS"/>
                <a:ea typeface="Trebuchet MS"/>
                <a:cs typeface="Trebuchet MS"/>
                <a:sym typeface="Trebuchet MS"/>
              </a:rPr>
              <a:t>This planning and predevelopment phase takes your concept into a specific development scope of work, including:</a:t>
            </a:r>
            <a:endParaRPr lang="en-US" sz="2800" dirty="0">
              <a:latin typeface="Trebuchet MS"/>
            </a:endParaRPr>
          </a:p>
          <a:p>
            <a:pPr marL="571500" marR="0" lvl="0" indent="-457200" algn="l" rtl="0">
              <a:spcBef>
                <a:spcPts val="2400"/>
              </a:spcBef>
              <a:spcAft>
                <a:spcPts val="0"/>
              </a:spcAft>
              <a:buClr>
                <a:srgbClr val="C12032"/>
              </a:buClr>
              <a:buSzPct val="100000"/>
              <a:buFont typeface="Arial" panose="020B0604020202020204" pitchFamily="34" charset="0"/>
              <a:buChar char="•"/>
            </a:pPr>
            <a:r>
              <a:rPr lang="en-US" sz="2400" b="0" i="0" u="none" strike="noStrike" cap="none" dirty="0">
                <a:solidFill>
                  <a:srgbClr val="53585F"/>
                </a:solidFill>
                <a:latin typeface="Trebuchet MS"/>
                <a:ea typeface="Trebuchet MS"/>
                <a:cs typeface="Trebuchet MS"/>
                <a:sym typeface="Trebuchet MS"/>
              </a:rPr>
              <a:t>locating and/or purchasing a development site;</a:t>
            </a:r>
            <a:endParaRPr sz="2400" b="0" i="0" u="none" strike="noStrike" cap="none" dirty="0">
              <a:solidFill>
                <a:srgbClr val="53585F"/>
              </a:solidFill>
              <a:latin typeface="Trebuchet MS"/>
              <a:ea typeface="Trebuchet MS"/>
              <a:cs typeface="Trebuchet MS"/>
            </a:endParaRPr>
          </a:p>
          <a:p>
            <a:pPr marL="571500" marR="0" lvl="0" indent="-457200" algn="l" rtl="0">
              <a:spcBef>
                <a:spcPts val="600"/>
              </a:spcBef>
              <a:spcAft>
                <a:spcPts val="0"/>
              </a:spcAft>
              <a:buClr>
                <a:srgbClr val="C12032"/>
              </a:buClr>
              <a:buSzPct val="100000"/>
              <a:buFont typeface="Arial" panose="020B0604020202020204" pitchFamily="34" charset="0"/>
              <a:buChar char="•"/>
            </a:pPr>
            <a:r>
              <a:rPr lang="en-US" sz="2400" b="0" i="0" u="none" strike="noStrike" cap="none" dirty="0">
                <a:solidFill>
                  <a:srgbClr val="53585F"/>
                </a:solidFill>
                <a:latin typeface="Trebuchet MS"/>
                <a:ea typeface="Trebuchet MS"/>
                <a:cs typeface="Trebuchet MS"/>
                <a:sym typeface="Trebuchet MS"/>
              </a:rPr>
              <a:t>working with a design team to prepare a design concept; and,</a:t>
            </a:r>
            <a:endParaRPr sz="2400" b="0" i="0" u="none" strike="noStrike" cap="none" dirty="0">
              <a:solidFill>
                <a:srgbClr val="53585F"/>
              </a:solidFill>
              <a:latin typeface="Trebuchet MS"/>
              <a:ea typeface="Trebuchet MS"/>
              <a:cs typeface="Trebuchet MS"/>
            </a:endParaRPr>
          </a:p>
          <a:p>
            <a:pPr marL="571500" marR="0" lvl="0" indent="-457200" algn="l" rtl="0">
              <a:spcBef>
                <a:spcPts val="600"/>
              </a:spcBef>
              <a:spcAft>
                <a:spcPts val="0"/>
              </a:spcAft>
              <a:buClr>
                <a:srgbClr val="C12032"/>
              </a:buClr>
              <a:buSzPct val="100000"/>
              <a:buFont typeface="Arial" panose="020B0604020202020204" pitchFamily="34" charset="0"/>
              <a:buChar char="•"/>
            </a:pPr>
            <a:r>
              <a:rPr lang="en-US" sz="2400" b="0" i="0" u="none" strike="noStrike" cap="none" dirty="0">
                <a:solidFill>
                  <a:srgbClr val="53585F"/>
                </a:solidFill>
                <a:latin typeface="Trebuchet MS"/>
                <a:ea typeface="Trebuchet MS"/>
                <a:cs typeface="Trebuchet MS"/>
                <a:sym typeface="Trebuchet MS"/>
              </a:rPr>
              <a:t>preparing feasibility assessments and cost estimates.</a:t>
            </a:r>
            <a:endParaRPr sz="2800" b="0" i="0" u="none" strike="noStrike" cap="none" dirty="0">
              <a:solidFill>
                <a:schemeClr val="lt2"/>
              </a:solidFill>
              <a:latin typeface="Trebuchet MS"/>
              <a:ea typeface="Trebuchet MS"/>
              <a:cs typeface="Trebuchet MS"/>
            </a:endParaRPr>
          </a:p>
          <a:p>
            <a:pPr marL="114300" marR="0" lvl="0" indent="0" algn="l" rtl="0">
              <a:lnSpc>
                <a:spcPct val="150000"/>
              </a:lnSpc>
              <a:spcBef>
                <a:spcPts val="2400"/>
              </a:spcBef>
              <a:spcAft>
                <a:spcPts val="0"/>
              </a:spcAft>
              <a:buNone/>
            </a:pPr>
            <a:r>
              <a:rPr lang="en-US" sz="2800" b="1" i="0" u="none" strike="noStrike" cap="none" dirty="0">
                <a:solidFill>
                  <a:srgbClr val="C12032"/>
                </a:solidFill>
                <a:latin typeface="Trebuchet MS"/>
                <a:ea typeface="Trebuchet MS"/>
                <a:cs typeface="Trebuchet MS"/>
                <a:sym typeface="Trebuchet MS"/>
              </a:rPr>
              <a:t>Timeline:</a:t>
            </a:r>
            <a:endParaRPr lang="en-US" sz="2800" dirty="0">
              <a:solidFill>
                <a:srgbClr val="C12032"/>
              </a:solidFill>
              <a:latin typeface="Trebuchet MS"/>
              <a:ea typeface="Trebuchet MS"/>
              <a:cs typeface="Trebuchet MS"/>
              <a:sym typeface="Trebuchet MS"/>
            </a:endParaRPr>
          </a:p>
          <a:p>
            <a:pPr marL="114300" marR="0" lvl="0" indent="0" algn="l" rtl="0">
              <a:spcBef>
                <a:spcPts val="1200"/>
              </a:spcBef>
              <a:spcAft>
                <a:spcPts val="0"/>
              </a:spcAft>
              <a:buNone/>
            </a:pPr>
            <a:r>
              <a:rPr lang="en-US" sz="2400" b="0" i="0" u="none" strike="noStrike" cap="none" dirty="0">
                <a:solidFill>
                  <a:srgbClr val="53585F"/>
                </a:solidFill>
                <a:latin typeface="Trebuchet MS"/>
                <a:ea typeface="Trebuchet MS"/>
                <a:cs typeface="Trebuchet MS"/>
                <a:sym typeface="Trebuchet MS"/>
              </a:rPr>
              <a:t>Predevelopment alone can take more than a year or even multiple years, particularly for affordable development that uses tax credits or complex financing.</a:t>
            </a:r>
            <a:endParaRPr sz="2400" b="0" i="0" u="none" strike="noStrike" cap="none" dirty="0">
              <a:solidFill>
                <a:srgbClr val="53585F"/>
              </a:solidFill>
              <a:latin typeface="Trebuchet MS"/>
              <a:ea typeface="Trebuchet MS"/>
              <a:cs typeface="Trebuchet MS"/>
              <a:sym typeface="Trebuchet MS"/>
            </a:endParaRPr>
          </a:p>
          <a:p>
            <a:pPr marL="457200" marR="0" lvl="0" indent="-177800" algn="l" rtl="0">
              <a:spcBef>
                <a:spcPts val="2400"/>
              </a:spcBef>
              <a:spcAft>
                <a:spcPts val="0"/>
              </a:spcAft>
              <a:buClr>
                <a:srgbClr val="53585F"/>
              </a:buClr>
              <a:buSzPts val="2600"/>
              <a:buFont typeface="Courier New"/>
              <a:buNone/>
            </a:pPr>
            <a:endParaRPr sz="2600" b="0" i="0" u="none" strike="noStrike" cap="none" dirty="0">
              <a:solidFill>
                <a:srgbClr val="53585F"/>
              </a:solidFill>
              <a:latin typeface="Trebuchet MS"/>
              <a:ea typeface="Trebuchet MS"/>
              <a:cs typeface="Trebuchet MS"/>
              <a:sym typeface="Trebuchet MS"/>
            </a:endParaRPr>
          </a:p>
          <a:p>
            <a:pPr marL="38100" marR="0" lvl="1" indent="127000" algn="l" rtl="0">
              <a:spcBef>
                <a:spcPts val="2400"/>
              </a:spcBef>
              <a:spcAft>
                <a:spcPts val="0"/>
              </a:spcAft>
              <a:buClr>
                <a:schemeClr val="lt1"/>
              </a:buClr>
              <a:buSzPts val="2600"/>
              <a:buFont typeface="Courier New"/>
              <a:buNone/>
            </a:pPr>
            <a:endParaRPr sz="2600" b="0" i="0" u="none" strike="noStrike" cap="none" dirty="0">
              <a:solidFill>
                <a:srgbClr val="53585F"/>
              </a:solidFill>
              <a:latin typeface="Trebuchet MS"/>
              <a:ea typeface="Trebuchet MS"/>
              <a:cs typeface="Trebuchet MS"/>
              <a:sym typeface="Trebuchet MS"/>
            </a:endParaRPr>
          </a:p>
        </p:txBody>
      </p:sp>
      <p:grpSp>
        <p:nvGrpSpPr>
          <p:cNvPr id="23" name="Group 22">
            <a:extLst>
              <a:ext uri="{FF2B5EF4-FFF2-40B4-BE49-F238E27FC236}">
                <a16:creationId xmlns:a16="http://schemas.microsoft.com/office/drawing/2014/main" id="{DA11E2EC-51B0-1B01-2A80-1437BE089CE8}"/>
              </a:ext>
            </a:extLst>
          </p:cNvPr>
          <p:cNvGrpSpPr/>
          <p:nvPr/>
        </p:nvGrpSpPr>
        <p:grpSpPr>
          <a:xfrm>
            <a:off x="1302673" y="6446520"/>
            <a:ext cx="14976353" cy="1934659"/>
            <a:chOff x="1302673" y="3111652"/>
            <a:chExt cx="14976353" cy="1934659"/>
          </a:xfrm>
        </p:grpSpPr>
        <p:sp>
          <p:nvSpPr>
            <p:cNvPr id="24" name="Arrow: Pentagon 4">
              <a:extLst>
                <a:ext uri="{FF2B5EF4-FFF2-40B4-BE49-F238E27FC236}">
                  <a16:creationId xmlns:a16="http://schemas.microsoft.com/office/drawing/2014/main" id="{D3E86AEC-41D0-E684-73E4-C91C194569AE}"/>
                </a:ext>
              </a:extLst>
            </p:cNvPr>
            <p:cNvSpPr/>
            <p:nvPr/>
          </p:nvSpPr>
          <p:spPr>
            <a:xfrm flipH="1">
              <a:off x="1302673" y="3112866"/>
              <a:ext cx="2762013" cy="584555"/>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1: </a:t>
              </a:r>
              <a:r>
                <a:rPr lang="en-US" sz="1800" dirty="0">
                  <a:solidFill>
                    <a:schemeClr val="tx1"/>
                  </a:solidFill>
                  <a:latin typeface="Trebuchet MS" panose="020B0603020202020204" pitchFamily="34" charset="0"/>
                </a:rPr>
                <a:t>Visioning</a:t>
              </a:r>
            </a:p>
          </p:txBody>
        </p:sp>
        <p:sp>
          <p:nvSpPr>
            <p:cNvPr id="25" name="Rectangle 24">
              <a:extLst>
                <a:ext uri="{FF2B5EF4-FFF2-40B4-BE49-F238E27FC236}">
                  <a16:creationId xmlns:a16="http://schemas.microsoft.com/office/drawing/2014/main" id="{EBCC1D6D-9009-354F-C18F-3F834D91E34D}"/>
                </a:ext>
              </a:extLst>
            </p:cNvPr>
            <p:cNvSpPr/>
            <p:nvPr/>
          </p:nvSpPr>
          <p:spPr>
            <a:xfrm>
              <a:off x="4160174" y="3111652"/>
              <a:ext cx="6114816" cy="584555"/>
            </a:xfrm>
            <a:prstGeom prst="rect">
              <a:avLst/>
            </a:prstGeom>
            <a:solidFill>
              <a:srgbClr val="4A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2: </a:t>
              </a:r>
              <a:r>
                <a:rPr lang="en-US" sz="1800" dirty="0">
                  <a:solidFill>
                    <a:schemeClr val="tx1"/>
                  </a:solidFill>
                  <a:latin typeface="Trebuchet MS" panose="020B0603020202020204" pitchFamily="34" charset="0"/>
                </a:rPr>
                <a:t>Planning &amp; Predevelopment</a:t>
              </a:r>
            </a:p>
          </p:txBody>
        </p:sp>
        <p:sp>
          <p:nvSpPr>
            <p:cNvPr id="26" name="Rectangle 25">
              <a:extLst>
                <a:ext uri="{FF2B5EF4-FFF2-40B4-BE49-F238E27FC236}">
                  <a16:creationId xmlns:a16="http://schemas.microsoft.com/office/drawing/2014/main" id="{972CDB5E-D769-473B-AD47-7C00585A2C6F}"/>
                </a:ext>
              </a:extLst>
            </p:cNvPr>
            <p:cNvSpPr/>
            <p:nvPr/>
          </p:nvSpPr>
          <p:spPr>
            <a:xfrm>
              <a:off x="10370474" y="3111652"/>
              <a:ext cx="3421724"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5: </a:t>
              </a:r>
              <a:r>
                <a:rPr lang="en-US" sz="1800" dirty="0">
                  <a:solidFill>
                    <a:schemeClr val="tx1"/>
                  </a:solidFill>
                  <a:latin typeface="Trebuchet MS" panose="020B0603020202020204" pitchFamily="34" charset="0"/>
                </a:rPr>
                <a:t>Construction</a:t>
              </a:r>
            </a:p>
          </p:txBody>
        </p:sp>
        <p:sp>
          <p:nvSpPr>
            <p:cNvPr id="27" name="Arrow: Pentagon 7">
              <a:extLst>
                <a:ext uri="{FF2B5EF4-FFF2-40B4-BE49-F238E27FC236}">
                  <a16:creationId xmlns:a16="http://schemas.microsoft.com/office/drawing/2014/main" id="{63510382-E04C-E9A2-6B32-7502F92630D4}"/>
                </a:ext>
              </a:extLst>
            </p:cNvPr>
            <p:cNvSpPr/>
            <p:nvPr/>
          </p:nvSpPr>
          <p:spPr>
            <a:xfrm>
              <a:off x="13894192" y="3111652"/>
              <a:ext cx="2384834" cy="584555"/>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6: </a:t>
              </a:r>
              <a:r>
                <a:rPr lang="en-US" sz="1800" dirty="0">
                  <a:solidFill>
                    <a:schemeClr val="tx1"/>
                  </a:solidFill>
                  <a:latin typeface="Trebuchet MS" panose="020B0603020202020204" pitchFamily="34" charset="0"/>
                </a:rPr>
                <a:t>Operation</a:t>
              </a:r>
            </a:p>
          </p:txBody>
        </p:sp>
        <p:sp>
          <p:nvSpPr>
            <p:cNvPr id="28" name="Rectangle 27">
              <a:extLst>
                <a:ext uri="{FF2B5EF4-FFF2-40B4-BE49-F238E27FC236}">
                  <a16:creationId xmlns:a16="http://schemas.microsoft.com/office/drawing/2014/main" id="{B1988B8D-C2BF-2207-7667-9169A5521F35}"/>
                </a:ext>
              </a:extLst>
            </p:cNvPr>
            <p:cNvSpPr/>
            <p:nvPr/>
          </p:nvSpPr>
          <p:spPr>
            <a:xfrm>
              <a:off x="4160174" y="3780622"/>
              <a:ext cx="6114816"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3: </a:t>
              </a:r>
              <a:r>
                <a:rPr lang="en-US" sz="1800" dirty="0">
                  <a:solidFill>
                    <a:schemeClr val="tx1"/>
                  </a:solidFill>
                  <a:latin typeface="Trebuchet MS" panose="020B0603020202020204" pitchFamily="34" charset="0"/>
                </a:rPr>
                <a:t>Securing Funding</a:t>
              </a:r>
            </a:p>
          </p:txBody>
        </p:sp>
        <p:sp>
          <p:nvSpPr>
            <p:cNvPr id="29" name="Rectangle 28">
              <a:extLst>
                <a:ext uri="{FF2B5EF4-FFF2-40B4-BE49-F238E27FC236}">
                  <a16:creationId xmlns:a16="http://schemas.microsoft.com/office/drawing/2014/main" id="{F8EC5B60-D59A-A3D5-C104-843C4A46B5B6}"/>
                </a:ext>
              </a:extLst>
            </p:cNvPr>
            <p:cNvSpPr/>
            <p:nvPr/>
          </p:nvSpPr>
          <p:spPr>
            <a:xfrm>
              <a:off x="4160174" y="4461756"/>
              <a:ext cx="6114812"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4: </a:t>
              </a:r>
              <a:r>
                <a:rPr lang="en-US" sz="1800" dirty="0">
                  <a:solidFill>
                    <a:schemeClr val="tx1"/>
                  </a:solidFill>
                  <a:latin typeface="Trebuchet MS" panose="020B0603020202020204" pitchFamily="34" charset="0"/>
                </a:rPr>
                <a:t>Design</a:t>
              </a:r>
            </a:p>
          </p:txBody>
        </p:sp>
      </p:grpSp>
    </p:spTree>
  </p:cSld>
  <p:clrMapOvr>
    <a:masterClrMapping/>
  </p:clrMapOvr>
  <mc:AlternateContent xmlns:mc="http://schemas.openxmlformats.org/markup-compatibility/2006" xmlns:p14="http://schemas.microsoft.com/office/powerpoint/2010/main">
    <mc:Choice Requires="p14">
      <p:transition spd="slow" p14:dur="2000" advTm="42768"/>
    </mc:Choice>
    <mc:Fallback xmlns="">
      <p:transition spd="slow" advTm="4276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u="none" strike="noStrike" cap="none" dirty="0">
                <a:solidFill>
                  <a:schemeClr val="lt2"/>
                </a:solidFill>
                <a:latin typeface="Trebuchet MS"/>
                <a:ea typeface="Trebuchet MS"/>
                <a:cs typeface="Trebuchet MS"/>
                <a:sym typeface="Trebuchet MS"/>
              </a:rPr>
              <a:t>PHASE 3: SECURING FUNDING</a:t>
            </a:r>
            <a:endParaRPr sz="4000" b="1" i="1" u="none" strike="noStrike" cap="none" dirty="0">
              <a:solidFill>
                <a:schemeClr val="lt2"/>
              </a:solidFill>
              <a:latin typeface="Trebuchet MS"/>
              <a:ea typeface="Trebuchet MS"/>
              <a:cs typeface="Trebuchet MS"/>
              <a:sym typeface="Trebuchet MS"/>
            </a:endParaRPr>
          </a:p>
        </p:txBody>
      </p:sp>
      <p:sp>
        <p:nvSpPr>
          <p:cNvPr id="154" name="Google Shape;154;p8"/>
          <p:cNvSpPr txBox="1"/>
          <p:nvPr/>
        </p:nvSpPr>
        <p:spPr>
          <a:xfrm>
            <a:off x="868680" y="1600200"/>
            <a:ext cx="14186497" cy="68357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0" u="none" strike="noStrike" cap="none" dirty="0">
                <a:solidFill>
                  <a:srgbClr val="53585F"/>
                </a:solidFill>
                <a:latin typeface="Trebuchet MS"/>
                <a:ea typeface="Trebuchet MS"/>
                <a:cs typeface="Trebuchet MS"/>
                <a:sym typeface="Trebuchet MS"/>
              </a:rPr>
              <a:t>The funding phase includes obtaining the financing required to design, construct, and operate the development for the duration of the project, including: </a:t>
            </a:r>
            <a:endParaRPr sz="2800" b="1" i="0" u="none" strike="noStrike" cap="none" dirty="0">
              <a:solidFill>
                <a:srgbClr val="53585F"/>
              </a:solidFill>
              <a:latin typeface="Trebuchet MS"/>
              <a:ea typeface="Trebuchet MS"/>
              <a:cs typeface="Trebuchet MS"/>
              <a:sym typeface="Trebuchet MS"/>
            </a:endParaRPr>
          </a:p>
          <a:p>
            <a:pPr marL="571500" marR="0" lvl="0" indent="-457200" algn="l" rtl="0">
              <a:spcBef>
                <a:spcPts val="2400"/>
              </a:spcBef>
              <a:spcAft>
                <a:spcPts val="0"/>
              </a:spcAft>
              <a:buClr>
                <a:srgbClr val="C12032"/>
              </a:buClr>
              <a:buSzPct val="100000"/>
              <a:buFont typeface="Arial" panose="020B0604020202020204" pitchFamily="34" charset="0"/>
              <a:buChar char="•"/>
            </a:pPr>
            <a:r>
              <a:rPr lang="en-US" sz="2400" b="0" i="0" u="none" strike="noStrike" cap="none" dirty="0">
                <a:solidFill>
                  <a:srgbClr val="53585F"/>
                </a:solidFill>
                <a:latin typeface="Trebuchet MS"/>
                <a:ea typeface="Trebuchet MS"/>
                <a:cs typeface="Trebuchet MS"/>
                <a:sym typeface="Trebuchet MS"/>
              </a:rPr>
              <a:t>determining and securing multiple financing sources; and,</a:t>
            </a:r>
            <a:endParaRPr sz="2400" b="0" i="0" u="none" strike="noStrike" cap="none" dirty="0">
              <a:solidFill>
                <a:srgbClr val="53585F"/>
              </a:solidFill>
              <a:latin typeface="Trebuchet MS"/>
              <a:ea typeface="Trebuchet MS"/>
              <a:cs typeface="Trebuchet MS"/>
            </a:endParaRPr>
          </a:p>
          <a:p>
            <a:pPr marL="571500" marR="0" lvl="0" indent="-457200" algn="l" rtl="0">
              <a:spcBef>
                <a:spcPts val="1200"/>
              </a:spcBef>
              <a:spcAft>
                <a:spcPts val="0"/>
              </a:spcAft>
              <a:buClr>
                <a:srgbClr val="C12032"/>
              </a:buClr>
              <a:buSzPct val="100000"/>
              <a:buFont typeface="Arial" panose="020B0604020202020204" pitchFamily="34" charset="0"/>
              <a:buChar char="•"/>
            </a:pPr>
            <a:r>
              <a:rPr lang="en-US" sz="2400" b="0" i="0" u="none" strike="noStrike" cap="none" dirty="0">
                <a:solidFill>
                  <a:srgbClr val="53585F"/>
                </a:solidFill>
                <a:latin typeface="Trebuchet MS"/>
                <a:ea typeface="Trebuchet MS"/>
                <a:cs typeface="Trebuchet MS"/>
                <a:sym typeface="Trebuchet MS"/>
              </a:rPr>
              <a:t>completing multiple applications for the various funders.</a:t>
            </a:r>
            <a:endParaRPr lang="en-US" sz="2400" dirty="0">
              <a:solidFill>
                <a:srgbClr val="53585F"/>
              </a:solidFill>
              <a:latin typeface="Trebuchet MS"/>
              <a:ea typeface="Trebuchet MS"/>
              <a:cs typeface="Trebuchet MS"/>
              <a:sym typeface="Trebuchet MS"/>
            </a:endParaRPr>
          </a:p>
          <a:p>
            <a:pPr marL="457200" marR="0" lvl="0" indent="-342900" algn="l" rtl="0">
              <a:spcBef>
                <a:spcPts val="2400"/>
              </a:spcBef>
              <a:spcAft>
                <a:spcPts val="0"/>
              </a:spcAft>
              <a:buClr>
                <a:srgbClr val="53585F"/>
              </a:buClr>
              <a:buSzPts val="2600"/>
              <a:buFont typeface="Courier New"/>
              <a:buChar char="o"/>
            </a:pPr>
            <a:endParaRPr lang="en-US" sz="2800" b="0" i="0" u="none" strike="noStrike" cap="none" dirty="0">
              <a:solidFill>
                <a:schemeClr val="lt2"/>
              </a:solidFill>
              <a:latin typeface="Trebuchet MS"/>
              <a:ea typeface="Trebuchet MS"/>
              <a:cs typeface="Trebuchet MS"/>
            </a:endParaRPr>
          </a:p>
          <a:p>
            <a:pPr marL="457200" marR="0" lvl="0" indent="-342900" algn="l" rtl="0">
              <a:spcBef>
                <a:spcPts val="2400"/>
              </a:spcBef>
              <a:spcAft>
                <a:spcPts val="0"/>
              </a:spcAft>
              <a:buClr>
                <a:srgbClr val="53585F"/>
              </a:buClr>
              <a:buSzPts val="2600"/>
              <a:buFont typeface="Courier New"/>
              <a:buChar char="o"/>
            </a:pPr>
            <a:endParaRPr sz="2800" b="0" i="0" u="none" strike="noStrike" cap="none" dirty="0">
              <a:solidFill>
                <a:schemeClr val="lt2"/>
              </a:solidFill>
              <a:latin typeface="Trebuchet MS"/>
              <a:ea typeface="Trebuchet MS"/>
              <a:cs typeface="Trebuchet MS"/>
            </a:endParaRPr>
          </a:p>
          <a:p>
            <a:pPr marL="114300" marR="0" lvl="0" indent="0" algn="l" rtl="0">
              <a:spcBef>
                <a:spcPts val="2400"/>
              </a:spcBef>
              <a:spcAft>
                <a:spcPts val="0"/>
              </a:spcAft>
              <a:buNone/>
            </a:pPr>
            <a:r>
              <a:rPr lang="en-US" sz="2800" b="1" i="0" u="none" strike="noStrike" cap="none" dirty="0">
                <a:solidFill>
                  <a:srgbClr val="C12032"/>
                </a:solidFill>
                <a:latin typeface="Trebuchet MS"/>
                <a:ea typeface="Trebuchet MS"/>
                <a:cs typeface="Trebuchet MS"/>
                <a:sym typeface="Trebuchet MS"/>
              </a:rPr>
              <a:t>Timeline:</a:t>
            </a:r>
            <a:r>
              <a:rPr lang="en-US" sz="2800" b="0" i="0" u="none" strike="noStrike" cap="none" dirty="0">
                <a:solidFill>
                  <a:srgbClr val="C12032"/>
                </a:solidFill>
                <a:latin typeface="Trebuchet MS"/>
                <a:ea typeface="Trebuchet MS"/>
                <a:cs typeface="Trebuchet MS"/>
                <a:sym typeface="Trebuchet MS"/>
              </a:rPr>
              <a:t> </a:t>
            </a:r>
            <a:endParaRPr sz="2800" b="0" i="0" u="none" strike="noStrike" cap="none" dirty="0">
              <a:solidFill>
                <a:srgbClr val="C12032"/>
              </a:solidFill>
              <a:latin typeface="Trebuchet MS"/>
              <a:ea typeface="Trebuchet MS"/>
              <a:cs typeface="Trebuchet MS"/>
              <a:sym typeface="Trebuchet MS"/>
            </a:endParaRPr>
          </a:p>
          <a:p>
            <a:pPr marL="457200" marR="0" lvl="0" indent="-177800" algn="l" rtl="0">
              <a:spcBef>
                <a:spcPts val="2400"/>
              </a:spcBef>
              <a:spcAft>
                <a:spcPts val="0"/>
              </a:spcAft>
              <a:buClr>
                <a:srgbClr val="53585F"/>
              </a:buClr>
              <a:buSzPts val="2600"/>
              <a:buFont typeface="Courier New"/>
              <a:buNone/>
            </a:pPr>
            <a:endParaRPr sz="2600" b="0" i="0" u="none" strike="noStrike" cap="none" dirty="0">
              <a:solidFill>
                <a:srgbClr val="53585F"/>
              </a:solidFill>
              <a:latin typeface="Trebuchet MS"/>
              <a:ea typeface="Trebuchet MS"/>
              <a:cs typeface="Trebuchet MS"/>
              <a:sym typeface="Trebuchet MS"/>
            </a:endParaRPr>
          </a:p>
          <a:p>
            <a:pPr marL="38100" marR="0" lvl="1" indent="127000" algn="l" rtl="0">
              <a:spcBef>
                <a:spcPts val="2400"/>
              </a:spcBef>
              <a:spcAft>
                <a:spcPts val="0"/>
              </a:spcAft>
              <a:buClr>
                <a:schemeClr val="lt1"/>
              </a:buClr>
              <a:buSzPts val="2600"/>
              <a:buFont typeface="Courier New"/>
              <a:buNone/>
            </a:pPr>
            <a:endParaRPr sz="2600" b="0" i="0" u="none" strike="noStrike" cap="none" dirty="0">
              <a:solidFill>
                <a:srgbClr val="53585F"/>
              </a:solidFill>
              <a:latin typeface="Trebuchet MS"/>
              <a:ea typeface="Trebuchet MS"/>
              <a:cs typeface="Trebuchet MS"/>
              <a:sym typeface="Trebuchet MS"/>
            </a:endParaRPr>
          </a:p>
        </p:txBody>
      </p:sp>
      <p:grpSp>
        <p:nvGrpSpPr>
          <p:cNvPr id="9" name="Group 8">
            <a:extLst>
              <a:ext uri="{FF2B5EF4-FFF2-40B4-BE49-F238E27FC236}">
                <a16:creationId xmlns:a16="http://schemas.microsoft.com/office/drawing/2014/main" id="{86A70354-0D6E-3157-4AF5-9400A8B214AB}"/>
              </a:ext>
            </a:extLst>
          </p:cNvPr>
          <p:cNvGrpSpPr/>
          <p:nvPr/>
        </p:nvGrpSpPr>
        <p:grpSpPr>
          <a:xfrm>
            <a:off x="1302673" y="6446520"/>
            <a:ext cx="14976353" cy="1934659"/>
            <a:chOff x="1302673" y="3111652"/>
            <a:chExt cx="14976353" cy="1934659"/>
          </a:xfrm>
        </p:grpSpPr>
        <p:sp>
          <p:nvSpPr>
            <p:cNvPr id="10" name="Arrow: Pentagon 4">
              <a:extLst>
                <a:ext uri="{FF2B5EF4-FFF2-40B4-BE49-F238E27FC236}">
                  <a16:creationId xmlns:a16="http://schemas.microsoft.com/office/drawing/2014/main" id="{44A6400F-40EC-BD5E-D63E-FD8094E0328E}"/>
                </a:ext>
              </a:extLst>
            </p:cNvPr>
            <p:cNvSpPr/>
            <p:nvPr/>
          </p:nvSpPr>
          <p:spPr>
            <a:xfrm flipH="1">
              <a:off x="1302673" y="3112866"/>
              <a:ext cx="2762013" cy="584555"/>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1: </a:t>
              </a:r>
              <a:r>
                <a:rPr lang="en-US" sz="1800" dirty="0">
                  <a:solidFill>
                    <a:schemeClr val="tx1"/>
                  </a:solidFill>
                  <a:latin typeface="Trebuchet MS" panose="020B0603020202020204" pitchFamily="34" charset="0"/>
                </a:rPr>
                <a:t>Visioning</a:t>
              </a:r>
            </a:p>
          </p:txBody>
        </p:sp>
        <p:sp>
          <p:nvSpPr>
            <p:cNvPr id="11" name="Rectangle 10">
              <a:extLst>
                <a:ext uri="{FF2B5EF4-FFF2-40B4-BE49-F238E27FC236}">
                  <a16:creationId xmlns:a16="http://schemas.microsoft.com/office/drawing/2014/main" id="{B6F99595-BB43-FFC7-DFED-A1C7CC90B378}"/>
                </a:ext>
              </a:extLst>
            </p:cNvPr>
            <p:cNvSpPr/>
            <p:nvPr/>
          </p:nvSpPr>
          <p:spPr>
            <a:xfrm>
              <a:off x="4160174" y="3111652"/>
              <a:ext cx="6114816"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2: </a:t>
              </a:r>
              <a:r>
                <a:rPr lang="en-US" sz="1800" dirty="0">
                  <a:solidFill>
                    <a:schemeClr val="tx1"/>
                  </a:solidFill>
                  <a:latin typeface="Trebuchet MS" panose="020B0603020202020204" pitchFamily="34" charset="0"/>
                </a:rPr>
                <a:t>Planning &amp; Predevelopment</a:t>
              </a:r>
            </a:p>
          </p:txBody>
        </p:sp>
        <p:sp>
          <p:nvSpPr>
            <p:cNvPr id="12" name="Rectangle 11">
              <a:extLst>
                <a:ext uri="{FF2B5EF4-FFF2-40B4-BE49-F238E27FC236}">
                  <a16:creationId xmlns:a16="http://schemas.microsoft.com/office/drawing/2014/main" id="{38C890E6-15D1-4FCC-A574-C388FA44857E}"/>
                </a:ext>
              </a:extLst>
            </p:cNvPr>
            <p:cNvSpPr/>
            <p:nvPr/>
          </p:nvSpPr>
          <p:spPr>
            <a:xfrm>
              <a:off x="10370474" y="3111652"/>
              <a:ext cx="3421724"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5: </a:t>
              </a:r>
              <a:r>
                <a:rPr lang="en-US" sz="1800" dirty="0">
                  <a:solidFill>
                    <a:schemeClr val="tx1"/>
                  </a:solidFill>
                  <a:latin typeface="Trebuchet MS" panose="020B0603020202020204" pitchFamily="34" charset="0"/>
                </a:rPr>
                <a:t>Construction</a:t>
              </a:r>
            </a:p>
          </p:txBody>
        </p:sp>
        <p:sp>
          <p:nvSpPr>
            <p:cNvPr id="13" name="Arrow: Pentagon 7">
              <a:extLst>
                <a:ext uri="{FF2B5EF4-FFF2-40B4-BE49-F238E27FC236}">
                  <a16:creationId xmlns:a16="http://schemas.microsoft.com/office/drawing/2014/main" id="{A490446D-F75D-8594-85AF-BD817BD00CE0}"/>
                </a:ext>
              </a:extLst>
            </p:cNvPr>
            <p:cNvSpPr/>
            <p:nvPr/>
          </p:nvSpPr>
          <p:spPr>
            <a:xfrm>
              <a:off x="13894192" y="3111652"/>
              <a:ext cx="2384834" cy="584555"/>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6: </a:t>
              </a:r>
              <a:r>
                <a:rPr lang="en-US" sz="1800" dirty="0">
                  <a:solidFill>
                    <a:schemeClr val="tx1"/>
                  </a:solidFill>
                  <a:latin typeface="Trebuchet MS" panose="020B0603020202020204" pitchFamily="34" charset="0"/>
                </a:rPr>
                <a:t>Operation</a:t>
              </a:r>
            </a:p>
          </p:txBody>
        </p:sp>
        <p:sp>
          <p:nvSpPr>
            <p:cNvPr id="14" name="Rectangle 13">
              <a:extLst>
                <a:ext uri="{FF2B5EF4-FFF2-40B4-BE49-F238E27FC236}">
                  <a16:creationId xmlns:a16="http://schemas.microsoft.com/office/drawing/2014/main" id="{1BE992C0-B9F0-1422-CAF0-B05294431F23}"/>
                </a:ext>
              </a:extLst>
            </p:cNvPr>
            <p:cNvSpPr/>
            <p:nvPr/>
          </p:nvSpPr>
          <p:spPr>
            <a:xfrm>
              <a:off x="4160174" y="3780622"/>
              <a:ext cx="6114816" cy="584555"/>
            </a:xfrm>
            <a:prstGeom prst="rect">
              <a:avLst/>
            </a:prstGeom>
            <a:solidFill>
              <a:srgbClr val="001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3: </a:t>
              </a:r>
              <a:r>
                <a:rPr lang="en-US" sz="1800" dirty="0">
                  <a:solidFill>
                    <a:schemeClr val="tx1"/>
                  </a:solidFill>
                  <a:latin typeface="Trebuchet MS" panose="020B0603020202020204" pitchFamily="34" charset="0"/>
                </a:rPr>
                <a:t>Securing Funding</a:t>
              </a:r>
            </a:p>
          </p:txBody>
        </p:sp>
        <p:sp>
          <p:nvSpPr>
            <p:cNvPr id="15" name="Rectangle 14">
              <a:extLst>
                <a:ext uri="{FF2B5EF4-FFF2-40B4-BE49-F238E27FC236}">
                  <a16:creationId xmlns:a16="http://schemas.microsoft.com/office/drawing/2014/main" id="{A68D9381-93BF-4D61-2F0F-DC1930307086}"/>
                </a:ext>
              </a:extLst>
            </p:cNvPr>
            <p:cNvSpPr/>
            <p:nvPr/>
          </p:nvSpPr>
          <p:spPr>
            <a:xfrm>
              <a:off x="4160174" y="4461756"/>
              <a:ext cx="6114812"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4: </a:t>
              </a:r>
              <a:r>
                <a:rPr lang="en-US" sz="1800" dirty="0">
                  <a:solidFill>
                    <a:schemeClr val="tx1"/>
                  </a:solidFill>
                  <a:latin typeface="Trebuchet MS" panose="020B0603020202020204" pitchFamily="34" charset="0"/>
                </a:rPr>
                <a:t>Design</a:t>
              </a:r>
            </a:p>
          </p:txBody>
        </p:sp>
      </p:grpSp>
    </p:spTree>
  </p:cSld>
  <p:clrMapOvr>
    <a:masterClrMapping/>
  </p:clrMapOvr>
  <mc:AlternateContent xmlns:mc="http://schemas.openxmlformats.org/markup-compatibility/2006" xmlns:p14="http://schemas.microsoft.com/office/powerpoint/2010/main">
    <mc:Choice Requires="p14">
      <p:transition spd="slow" p14:dur="2000" advTm="21400"/>
    </mc:Choice>
    <mc:Fallback xmlns="">
      <p:transition spd="slow" advTm="214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9"/>
          <p:cNvSpPr txBox="1"/>
          <p:nvPr/>
        </p:nvSpPr>
        <p:spPr>
          <a:xfrm>
            <a:off x="868680" y="530352"/>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u="none" strike="noStrike" cap="none" dirty="0">
                <a:solidFill>
                  <a:schemeClr val="lt2"/>
                </a:solidFill>
                <a:latin typeface="Trebuchet MS"/>
                <a:ea typeface="Trebuchet MS"/>
                <a:cs typeface="Trebuchet MS"/>
                <a:sym typeface="Trebuchet MS"/>
              </a:rPr>
              <a:t>PHASE 4: DESIGN</a:t>
            </a:r>
            <a:endParaRPr sz="4000" b="1" i="1" u="none" strike="noStrike" cap="none" dirty="0">
              <a:solidFill>
                <a:schemeClr val="lt2"/>
              </a:solidFill>
              <a:latin typeface="Trebuchet MS"/>
              <a:ea typeface="Trebuchet MS"/>
              <a:cs typeface="Trebuchet MS"/>
              <a:sym typeface="Trebuchet MS"/>
            </a:endParaRPr>
          </a:p>
        </p:txBody>
      </p:sp>
      <p:sp>
        <p:nvSpPr>
          <p:cNvPr id="161" name="Google Shape;161;p9"/>
          <p:cNvSpPr txBox="1"/>
          <p:nvPr/>
        </p:nvSpPr>
        <p:spPr>
          <a:xfrm>
            <a:off x="868680" y="1600200"/>
            <a:ext cx="15556653" cy="13353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0" u="none" strike="noStrike" cap="none" dirty="0">
                <a:solidFill>
                  <a:srgbClr val="53585F"/>
                </a:solidFill>
                <a:latin typeface="Trebuchet MS"/>
                <a:ea typeface="Trebuchet MS"/>
                <a:cs typeface="Trebuchet MS"/>
                <a:sym typeface="Trebuchet MS"/>
              </a:rPr>
              <a:t>The design phase includes the final contracting with the various design experts needed (described on later slides).</a:t>
            </a:r>
            <a:endParaRPr sz="2800" b="0" i="0" u="none" strike="noStrike" cap="none" dirty="0">
              <a:solidFill>
                <a:srgbClr val="53585F"/>
              </a:solidFill>
              <a:latin typeface="Trebuchet MS"/>
              <a:ea typeface="Trebuchet MS"/>
              <a:cs typeface="Trebuchet MS"/>
              <a:sym typeface="Trebuchet MS"/>
            </a:endParaRPr>
          </a:p>
        </p:txBody>
      </p:sp>
      <p:sp>
        <p:nvSpPr>
          <p:cNvPr id="163" name="Google Shape;163;p9"/>
          <p:cNvSpPr txBox="1"/>
          <p:nvPr/>
        </p:nvSpPr>
        <p:spPr>
          <a:xfrm>
            <a:off x="868680" y="3482040"/>
            <a:ext cx="16205439" cy="977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1" u="none" strike="noStrike" cap="none" dirty="0">
                <a:solidFill>
                  <a:srgbClr val="5C6670"/>
                </a:solidFill>
                <a:latin typeface="Trebuchet MS"/>
                <a:ea typeface="Trebuchet MS"/>
                <a:cs typeface="Trebuchet MS"/>
                <a:sym typeface="Trebuchet MS"/>
              </a:rPr>
              <a:t>PHASE 5: CONSTRUCTION</a:t>
            </a:r>
            <a:endParaRPr sz="4000" b="1" i="1" u="none" strike="noStrike" cap="none" dirty="0">
              <a:solidFill>
                <a:srgbClr val="5C6670"/>
              </a:solidFill>
              <a:latin typeface="Trebuchet MS"/>
              <a:ea typeface="Trebuchet MS"/>
              <a:cs typeface="Trebuchet MS"/>
              <a:sym typeface="Trebuchet MS"/>
            </a:endParaRPr>
          </a:p>
        </p:txBody>
      </p:sp>
      <p:sp>
        <p:nvSpPr>
          <p:cNvPr id="164" name="Google Shape;164;p9"/>
          <p:cNvSpPr txBox="1"/>
          <p:nvPr/>
        </p:nvSpPr>
        <p:spPr>
          <a:xfrm>
            <a:off x="868680" y="4475763"/>
            <a:ext cx="14186497" cy="223504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0" u="none" strike="noStrike" cap="none" dirty="0">
                <a:solidFill>
                  <a:srgbClr val="5C6670"/>
                </a:solidFill>
                <a:latin typeface="Trebuchet MS"/>
                <a:ea typeface="Trebuchet MS"/>
                <a:cs typeface="Trebuchet MS"/>
                <a:sym typeface="Trebuchet MS"/>
              </a:rPr>
              <a:t>The construction phase includes the preparation of the development site for construction and the actual construction or rehabilitation.  </a:t>
            </a:r>
            <a:endParaRPr sz="2800" b="1" i="0" u="none" strike="noStrike" cap="none" dirty="0">
              <a:solidFill>
                <a:srgbClr val="5C6670"/>
              </a:solidFill>
              <a:latin typeface="Trebuchet MS"/>
              <a:ea typeface="Trebuchet MS"/>
              <a:cs typeface="Trebuchet MS"/>
              <a:sym typeface="Trebuchet MS"/>
            </a:endParaRPr>
          </a:p>
          <a:p>
            <a:pPr marL="0" marR="0" lvl="0" indent="0" algn="l" rtl="0">
              <a:spcBef>
                <a:spcPts val="0"/>
              </a:spcBef>
              <a:spcAft>
                <a:spcPts val="0"/>
              </a:spcAft>
              <a:buNone/>
            </a:pPr>
            <a:endParaRPr sz="2800" b="1" i="0" u="none" strike="noStrike" cap="none" dirty="0">
              <a:solidFill>
                <a:srgbClr val="5C6670"/>
              </a:solidFill>
              <a:latin typeface="Trebuchet MS"/>
              <a:ea typeface="Trebuchet MS"/>
              <a:cs typeface="Trebuchet MS"/>
              <a:sym typeface="Trebuchet MS"/>
            </a:endParaRPr>
          </a:p>
          <a:p>
            <a:pPr marL="0" marR="0" lvl="0" indent="0" algn="l" rtl="0">
              <a:spcBef>
                <a:spcPts val="0"/>
              </a:spcBef>
              <a:spcAft>
                <a:spcPts val="0"/>
              </a:spcAft>
              <a:buNone/>
            </a:pPr>
            <a:r>
              <a:rPr lang="en-US" sz="2800" b="1" i="0" u="none" strike="noStrike" cap="none" dirty="0">
                <a:solidFill>
                  <a:srgbClr val="C12032"/>
                </a:solidFill>
                <a:latin typeface="Trebuchet MS"/>
                <a:ea typeface="Trebuchet MS"/>
                <a:cs typeface="Trebuchet MS"/>
                <a:sym typeface="Trebuchet MS"/>
              </a:rPr>
              <a:t>Timeline:</a:t>
            </a:r>
            <a:endParaRPr sz="2800" b="0" i="0" u="none" strike="noStrike" cap="none" dirty="0">
              <a:solidFill>
                <a:srgbClr val="C12032"/>
              </a:solidFill>
              <a:latin typeface="Trebuchet MS"/>
              <a:ea typeface="Trebuchet MS"/>
              <a:cs typeface="Trebuchet MS"/>
              <a:sym typeface="Trebuchet MS"/>
            </a:endParaRPr>
          </a:p>
        </p:txBody>
      </p:sp>
      <p:grpSp>
        <p:nvGrpSpPr>
          <p:cNvPr id="9" name="Group 8">
            <a:extLst>
              <a:ext uri="{FF2B5EF4-FFF2-40B4-BE49-F238E27FC236}">
                <a16:creationId xmlns:a16="http://schemas.microsoft.com/office/drawing/2014/main" id="{58719D98-89CC-841E-7936-ECA19BB1AE7F}"/>
              </a:ext>
            </a:extLst>
          </p:cNvPr>
          <p:cNvGrpSpPr/>
          <p:nvPr/>
        </p:nvGrpSpPr>
        <p:grpSpPr>
          <a:xfrm>
            <a:off x="1302673" y="6446520"/>
            <a:ext cx="14976353" cy="1934659"/>
            <a:chOff x="1302673" y="3111652"/>
            <a:chExt cx="14976353" cy="1934659"/>
          </a:xfrm>
        </p:grpSpPr>
        <p:sp>
          <p:nvSpPr>
            <p:cNvPr id="10" name="Arrow: Pentagon 4">
              <a:extLst>
                <a:ext uri="{FF2B5EF4-FFF2-40B4-BE49-F238E27FC236}">
                  <a16:creationId xmlns:a16="http://schemas.microsoft.com/office/drawing/2014/main" id="{30436D53-5E5F-3EF1-5977-5D9AB8DEA7E9}"/>
                </a:ext>
              </a:extLst>
            </p:cNvPr>
            <p:cNvSpPr/>
            <p:nvPr/>
          </p:nvSpPr>
          <p:spPr>
            <a:xfrm flipH="1">
              <a:off x="1302673" y="3112866"/>
              <a:ext cx="2762013" cy="584555"/>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1: </a:t>
              </a:r>
              <a:r>
                <a:rPr lang="en-US" sz="1800" dirty="0">
                  <a:solidFill>
                    <a:schemeClr val="tx1"/>
                  </a:solidFill>
                  <a:latin typeface="Trebuchet MS" panose="020B0603020202020204" pitchFamily="34" charset="0"/>
                </a:rPr>
                <a:t>Visioning</a:t>
              </a:r>
            </a:p>
          </p:txBody>
        </p:sp>
        <p:sp>
          <p:nvSpPr>
            <p:cNvPr id="11" name="Rectangle 10">
              <a:extLst>
                <a:ext uri="{FF2B5EF4-FFF2-40B4-BE49-F238E27FC236}">
                  <a16:creationId xmlns:a16="http://schemas.microsoft.com/office/drawing/2014/main" id="{09F3871B-B779-2468-74C3-58C56F15C1A6}"/>
                </a:ext>
              </a:extLst>
            </p:cNvPr>
            <p:cNvSpPr/>
            <p:nvPr/>
          </p:nvSpPr>
          <p:spPr>
            <a:xfrm>
              <a:off x="4160174" y="3111652"/>
              <a:ext cx="6114816"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2: </a:t>
              </a:r>
              <a:r>
                <a:rPr lang="en-US" sz="1800" dirty="0">
                  <a:solidFill>
                    <a:schemeClr val="tx1"/>
                  </a:solidFill>
                  <a:latin typeface="Trebuchet MS" panose="020B0603020202020204" pitchFamily="34" charset="0"/>
                </a:rPr>
                <a:t>Planning &amp; Predevelopment</a:t>
              </a:r>
            </a:p>
          </p:txBody>
        </p:sp>
        <p:sp>
          <p:nvSpPr>
            <p:cNvPr id="12" name="Rectangle 11">
              <a:extLst>
                <a:ext uri="{FF2B5EF4-FFF2-40B4-BE49-F238E27FC236}">
                  <a16:creationId xmlns:a16="http://schemas.microsoft.com/office/drawing/2014/main" id="{7FD3AD58-9D56-1C20-673B-89A8BCDCF8C8}"/>
                </a:ext>
              </a:extLst>
            </p:cNvPr>
            <p:cNvSpPr/>
            <p:nvPr/>
          </p:nvSpPr>
          <p:spPr>
            <a:xfrm>
              <a:off x="10370474" y="3111652"/>
              <a:ext cx="3421724" cy="584555"/>
            </a:xfrm>
            <a:prstGeom prst="rect">
              <a:avLst/>
            </a:prstGeom>
            <a:solidFill>
              <a:srgbClr val="523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5: </a:t>
              </a:r>
              <a:r>
                <a:rPr lang="en-US" sz="1800" dirty="0">
                  <a:solidFill>
                    <a:schemeClr val="tx1"/>
                  </a:solidFill>
                  <a:latin typeface="Trebuchet MS" panose="020B0603020202020204" pitchFamily="34" charset="0"/>
                </a:rPr>
                <a:t>Construction</a:t>
              </a:r>
            </a:p>
          </p:txBody>
        </p:sp>
        <p:sp>
          <p:nvSpPr>
            <p:cNvPr id="13" name="Arrow: Pentagon 7">
              <a:extLst>
                <a:ext uri="{FF2B5EF4-FFF2-40B4-BE49-F238E27FC236}">
                  <a16:creationId xmlns:a16="http://schemas.microsoft.com/office/drawing/2014/main" id="{3730C51B-FF99-0302-3591-FDDDB5331E77}"/>
                </a:ext>
              </a:extLst>
            </p:cNvPr>
            <p:cNvSpPr/>
            <p:nvPr/>
          </p:nvSpPr>
          <p:spPr>
            <a:xfrm>
              <a:off x="13894192" y="3111652"/>
              <a:ext cx="2384834" cy="584555"/>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6: </a:t>
              </a:r>
              <a:r>
                <a:rPr lang="en-US" sz="1800" dirty="0">
                  <a:solidFill>
                    <a:schemeClr val="tx1"/>
                  </a:solidFill>
                  <a:latin typeface="Trebuchet MS" panose="020B0603020202020204" pitchFamily="34" charset="0"/>
                </a:rPr>
                <a:t>Operation</a:t>
              </a:r>
            </a:p>
          </p:txBody>
        </p:sp>
        <p:sp>
          <p:nvSpPr>
            <p:cNvPr id="14" name="Rectangle 13">
              <a:extLst>
                <a:ext uri="{FF2B5EF4-FFF2-40B4-BE49-F238E27FC236}">
                  <a16:creationId xmlns:a16="http://schemas.microsoft.com/office/drawing/2014/main" id="{18B736D7-AA40-DE0E-233E-AF6D95A1D65B}"/>
                </a:ext>
              </a:extLst>
            </p:cNvPr>
            <p:cNvSpPr/>
            <p:nvPr/>
          </p:nvSpPr>
          <p:spPr>
            <a:xfrm>
              <a:off x="4160174" y="3780622"/>
              <a:ext cx="6114816" cy="584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3: </a:t>
              </a:r>
              <a:r>
                <a:rPr lang="en-US" sz="1800" dirty="0">
                  <a:solidFill>
                    <a:schemeClr val="tx1"/>
                  </a:solidFill>
                  <a:latin typeface="Trebuchet MS" panose="020B0603020202020204" pitchFamily="34" charset="0"/>
                </a:rPr>
                <a:t>Securing Funding</a:t>
              </a:r>
            </a:p>
          </p:txBody>
        </p:sp>
        <p:sp>
          <p:nvSpPr>
            <p:cNvPr id="15" name="Rectangle 14">
              <a:extLst>
                <a:ext uri="{FF2B5EF4-FFF2-40B4-BE49-F238E27FC236}">
                  <a16:creationId xmlns:a16="http://schemas.microsoft.com/office/drawing/2014/main" id="{D81F16F9-6F3B-B5C7-7B7B-2BDE8CEDD3BC}"/>
                </a:ext>
              </a:extLst>
            </p:cNvPr>
            <p:cNvSpPr/>
            <p:nvPr/>
          </p:nvSpPr>
          <p:spPr>
            <a:xfrm>
              <a:off x="4160174" y="4461756"/>
              <a:ext cx="6114812" cy="584555"/>
            </a:xfrm>
            <a:prstGeom prst="rect">
              <a:avLst/>
            </a:prstGeom>
            <a:solidFill>
              <a:srgbClr val="EA5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rebuchet MS" panose="020B0603020202020204" pitchFamily="34" charset="0"/>
                </a:rPr>
                <a:t>Phase 4: </a:t>
              </a:r>
              <a:r>
                <a:rPr lang="en-US" sz="1800" dirty="0">
                  <a:solidFill>
                    <a:schemeClr val="tx1"/>
                  </a:solidFill>
                  <a:latin typeface="Trebuchet MS" panose="020B0603020202020204" pitchFamily="34" charset="0"/>
                </a:rPr>
                <a:t>Design</a:t>
              </a:r>
            </a:p>
          </p:txBody>
        </p:sp>
      </p:grpSp>
    </p:spTree>
  </p:cSld>
  <p:clrMapOvr>
    <a:masterClrMapping/>
  </p:clrMapOvr>
  <mc:AlternateContent xmlns:mc="http://schemas.openxmlformats.org/markup-compatibility/2006" xmlns:p14="http://schemas.microsoft.com/office/powerpoint/2010/main">
    <mc:Choice Requires="p14">
      <p:transition spd="slow" p14:dur="2000" advTm="17334"/>
    </mc:Choice>
    <mc:Fallback xmlns="">
      <p:transition spd="slow" advTm="17334"/>
    </mc:Fallback>
  </mc:AlternateContent>
</p:sld>
</file>

<file path=ppt/theme/theme1.xml><?xml version="1.0" encoding="utf-8"?>
<a:theme xmlns:a="http://schemas.openxmlformats.org/drawingml/2006/main" name="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DOLA Palette">
      <a:dk1>
        <a:srgbClr val="000000"/>
      </a:dk1>
      <a:lt1>
        <a:srgbClr val="FFFFFF"/>
      </a:lt1>
      <a:dk2>
        <a:srgbClr val="005868"/>
      </a:dk2>
      <a:lt2>
        <a:srgbClr val="EEECE1"/>
      </a:lt2>
      <a:accent1>
        <a:srgbClr val="F6323E"/>
      </a:accent1>
      <a:accent2>
        <a:srgbClr val="EF7521"/>
      </a:accent2>
      <a:accent3>
        <a:srgbClr val="D8C722"/>
      </a:accent3>
      <a:accent4>
        <a:srgbClr val="82BC00"/>
      </a:accent4>
      <a:accent5>
        <a:srgbClr val="009ADD"/>
      </a:accent5>
      <a:accent6>
        <a:srgbClr val="430098"/>
      </a:accent6>
      <a:hlink>
        <a:srgbClr val="0000FF"/>
      </a:hlink>
      <a:folHlink>
        <a:srgbClr val="8017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637</TotalTime>
  <Words>7378</Words>
  <Application>Microsoft Macintosh PowerPoint</Application>
  <PresentationFormat>Custom</PresentationFormat>
  <Paragraphs>439</Paragraphs>
  <Slides>41</Slides>
  <Notes>41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41</vt:i4>
      </vt:variant>
    </vt:vector>
  </HeadingPairs>
  <TitlesOfParts>
    <vt:vector size="53" baseType="lpstr">
      <vt:lpstr>Calibri</vt:lpstr>
      <vt:lpstr>Arial,Sans-Serif</vt:lpstr>
      <vt:lpstr>Courier New</vt:lpstr>
      <vt:lpstr>Public Sans</vt:lpstr>
      <vt:lpstr>Avenir</vt:lpstr>
      <vt:lpstr>Trebuchet MS</vt:lpstr>
      <vt:lpstr>Arial</vt:lpstr>
      <vt:lpstr>Quattrocento Sans</vt:lpstr>
      <vt:lpstr>Office Theme</vt:lpstr>
      <vt:lpstr>7_Office Theme</vt:lpstr>
      <vt:lpstr>6_Office Theme</vt:lpstr>
      <vt:lpstr>8_Office Theme</vt:lpstr>
      <vt:lpstr>FUNDAMENTALS 201: DEVELOPMENT PROCESS, LAND USE, AND PLANNING</vt:lpstr>
      <vt:lpstr>GOAL OF THE TRAINING</vt:lpstr>
      <vt:lpstr>The Development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IS INVOLVED?</vt:lpstr>
      <vt:lpstr>PowerPoint Presentation</vt:lpstr>
      <vt:lpstr>PowerPoint Presentation</vt:lpstr>
      <vt:lpstr>PowerPoint Presentation</vt:lpstr>
      <vt:lpstr>Affordable Housing   Can Take Many Shapes and Sizes</vt:lpstr>
      <vt:lpstr>MULTIFAMILY HOUSING</vt:lpstr>
      <vt:lpstr>DU/TRI/QUAD PLEX</vt:lpstr>
      <vt:lpstr>GARDEN COURTS/ CLUSTER HOMES</vt:lpstr>
      <vt:lpstr>REHABILITATION AND PRESERVATION</vt:lpstr>
      <vt:lpstr>SMALL HOUSING TYPES</vt:lpstr>
      <vt:lpstr>COHOUSING</vt:lpstr>
      <vt:lpstr>PREFABRICATED/MODULAR HOUSING</vt:lpstr>
      <vt:lpstr>MANUFACTURED HOUSING (i.e. MOBILE HOMES)</vt:lpstr>
      <vt:lpstr>PowerPoint Presentation</vt:lpstr>
      <vt:lpstr>Role of Local Government</vt:lpstr>
      <vt:lpstr>KEY LEVERS LOCAL GOVERNMENTS CAN USE TO IMPACT LOCAL DEVELOPMENT</vt:lpstr>
      <vt:lpstr>CREATE A LOCAL HOUSING STRATEGY</vt:lpstr>
      <vt:lpstr>PowerPoint Presentation</vt:lpstr>
      <vt:lpstr>ALIGNING PLANS &amp; POLICIES TO EXPAND HOUSING CHOICES AND AFFORDABILITY – REMOVE BARRIERS</vt:lpstr>
      <vt:lpstr>ENCOURAGE AFFORDABILITY WITH INCENTIVES  </vt:lpstr>
      <vt:lpstr>PowerPoint Presentation</vt:lpstr>
      <vt:lpstr>DEVELOPMENT ROLES OF LOCAL GOVERNMENT</vt:lpstr>
      <vt:lpstr>PowerPoint Presentation</vt:lpstr>
      <vt:lpstr>PowerPoint Presentation</vt:lpstr>
      <vt:lpstr>PowerPoint Presentation</vt:lpstr>
      <vt:lpstr>PowerPoint Presentation</vt:lpstr>
      <vt:lpstr>BUILD LOCAL SUPPORT</vt:lpstr>
      <vt:lpstr>COMMUNITY ENGAGEMENT</vt:lpstr>
      <vt:lpstr>PowerPoint Presentation</vt:lpstr>
      <vt:lpstr>FURTHER LEARNING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201: DEVELOPMENT PROCESS, LAND USE, AND PLANNING</dc:title>
  <dc:creator>Bryant, Natriece</dc:creator>
  <cp:lastModifiedBy>Nathan Gasser</cp:lastModifiedBy>
  <cp:revision>571</cp:revision>
  <dcterms:created xsi:type="dcterms:W3CDTF">2019-05-14T13:59:43Z</dcterms:created>
  <dcterms:modified xsi:type="dcterms:W3CDTF">2023-01-05T12:43:23Z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0x0101006F866E74D8D32D4384947749ED7D25F6</vt:lpwstr>
  </property>
</Properties>
</file>